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8" r:id="rId2"/>
    <p:sldMasterId id="2147483780" r:id="rId3"/>
    <p:sldMasterId id="2147483792" r:id="rId4"/>
  </p:sldMasterIdLst>
  <p:notesMasterIdLst>
    <p:notesMasterId r:id="rId35"/>
  </p:notesMasterIdLst>
  <p:sldIdLst>
    <p:sldId id="358" r:id="rId5"/>
    <p:sldId id="303" r:id="rId6"/>
    <p:sldId id="357" r:id="rId7"/>
    <p:sldId id="302" r:id="rId8"/>
    <p:sldId id="258" r:id="rId9"/>
    <p:sldId id="356" r:id="rId10"/>
    <p:sldId id="270" r:id="rId11"/>
    <p:sldId id="297" r:id="rId12"/>
    <p:sldId id="298" r:id="rId13"/>
    <p:sldId id="299" r:id="rId14"/>
    <p:sldId id="300" r:id="rId15"/>
    <p:sldId id="301" r:id="rId16"/>
    <p:sldId id="257" r:id="rId17"/>
    <p:sldId id="272" r:id="rId18"/>
    <p:sldId id="268" r:id="rId19"/>
    <p:sldId id="269" r:id="rId20"/>
    <p:sldId id="259" r:id="rId21"/>
    <p:sldId id="260" r:id="rId22"/>
    <p:sldId id="363" r:id="rId23"/>
    <p:sldId id="261" r:id="rId24"/>
    <p:sldId id="264" r:id="rId25"/>
    <p:sldId id="274" r:id="rId26"/>
    <p:sldId id="275" r:id="rId27"/>
    <p:sldId id="320" r:id="rId28"/>
    <p:sldId id="319" r:id="rId29"/>
    <p:sldId id="405" r:id="rId30"/>
    <p:sldId id="266" r:id="rId31"/>
    <p:sldId id="291" r:id="rId32"/>
    <p:sldId id="292" r:id="rId33"/>
    <p:sldId id="32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F0066"/>
    <a:srgbClr val="CC0000"/>
    <a:srgbClr val="CC0066"/>
    <a:srgbClr val="00FFFF"/>
    <a:srgbClr val="FFCC00"/>
    <a:srgbClr val="66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770" autoAdjust="0"/>
    <p:restoredTop sz="94660"/>
  </p:normalViewPr>
  <p:slideViewPr>
    <p:cSldViewPr>
      <p:cViewPr>
        <p:scale>
          <a:sx n="70" d="100"/>
          <a:sy n="70" d="100"/>
        </p:scale>
        <p:origin x="96" y="552"/>
      </p:cViewPr>
      <p:guideLst>
        <p:guide orient="horz" pos="2160"/>
        <p:guide pos="2880"/>
      </p:guideLst>
    </p:cSldViewPr>
  </p:slideViewPr>
  <p:notesTextViewPr>
    <p:cViewPr>
      <p:scale>
        <a:sx n="100" d="100"/>
        <a:sy n="100" d="100"/>
      </p:scale>
      <p:origin x="0" y="0"/>
    </p:cViewPr>
  </p:notesTextViewPr>
  <p:sorterViewPr>
    <p:cViewPr>
      <p:scale>
        <a:sx n="40" d="100"/>
        <a:sy n="4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64FB7-FE71-4F52-9835-B7FE3CF9C7FA}" type="datetimeFigureOut">
              <a:rPr lang="en-US" smtClean="0"/>
              <a:pPr/>
              <a:t>6/24/2012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9BFB3-B778-46AF-8DED-D0C7E2AED15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26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7E4B5B8C-0B25-4DC0-932B-C59452B22DEC}" type="slidenum">
              <a:rPr lang="en-US" smtClean="0">
                <a:latin typeface="Arial" charset="0"/>
              </a:rPr>
              <a:pPr/>
              <a:t>27</a:t>
            </a:fld>
            <a:endParaRPr lang="en-US" smtClean="0">
              <a:latin typeface="Arial"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6/24/2012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6/24/2012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6225F4B-63C1-411C-8F63-CE6EF34CC9B2}" type="datetimeFigureOut">
              <a:rPr lang="en-US" smtClean="0"/>
              <a:pPr/>
              <a:t>6/24/2012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0" name="Slide Number Placeholder 9"/>
          <p:cNvSpPr>
            <a:spLocks noGrp="1"/>
          </p:cNvSpPr>
          <p:nvPr>
            <p:ph type="sldNum" sz="quarter" idx="16"/>
          </p:nvPr>
        </p:nvSpPr>
        <p:spPr/>
        <p:txBody>
          <a:bodyPr rtlCol="0"/>
          <a:lstStyle/>
          <a:p>
            <a:fld id="{18814BFA-41A2-44F0-995C-5CDE3113A63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6225F4B-63C1-411C-8F63-CE6EF34CC9B2}" type="datetimeFigureOut">
              <a:rPr lang="en-US" smtClean="0"/>
              <a:pPr/>
              <a:t>6/24/2012</a:t>
            </a:fld>
            <a:endParaRPr lang="en-US"/>
          </a:p>
        </p:txBody>
      </p:sp>
      <p:sp>
        <p:nvSpPr>
          <p:cNvPr id="12" name="Slide Number Placeholder 11"/>
          <p:cNvSpPr>
            <a:spLocks noGrp="1"/>
          </p:cNvSpPr>
          <p:nvPr>
            <p:ph type="sldNum" sz="quarter" idx="16"/>
          </p:nvPr>
        </p:nvSpPr>
        <p:spPr/>
        <p:txBody>
          <a:bodyPr rtlCol="0"/>
          <a:lstStyle/>
          <a:p>
            <a:fld id="{18814BFA-41A2-44F0-995C-5CDE3113A63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225F4B-63C1-411C-8F63-CE6EF34CC9B2}" type="datetimeFigureOut">
              <a:rPr lang="en-US" smtClean="0"/>
              <a:pPr/>
              <a:t>6/24/2012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8814BFA-41A2-44F0-995C-5CDE3113A638}"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8814BFA-41A2-44F0-995C-5CDE3113A63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6225F4B-63C1-411C-8F63-CE6EF34CC9B2}" type="datetimeFigureOut">
              <a:rPr lang="en-US" smtClean="0"/>
              <a:pPr/>
              <a:t>6/24/2012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8814BFA-41A2-44F0-995C-5CDE3113A63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6225F4B-63C1-411C-8F63-CE6EF34CC9B2}" type="datetimeFigureOut">
              <a:rPr lang="en-US" smtClean="0"/>
              <a:pPr/>
              <a:t>6/24/2012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8814BFA-41A2-44F0-995C-5CDE3113A6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225F4B-63C1-411C-8F63-CE6EF34CC9B2}" type="datetimeFigureOut">
              <a:rPr lang="en-US" smtClean="0"/>
              <a:pPr/>
              <a:t>6/24/2012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225F4B-63C1-411C-8F63-CE6EF34CC9B2}" type="datetimeFigureOut">
              <a:rPr lang="en-US" smtClean="0"/>
              <a:pPr/>
              <a:t>6/24/2012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25F4B-63C1-411C-8F63-CE6EF34CC9B2}" type="datetimeFigureOut">
              <a:rPr lang="en-US" smtClean="0"/>
              <a:pPr/>
              <a:t>6/24/2012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25F4B-63C1-411C-8F63-CE6EF34CC9B2}" type="datetimeFigureOut">
              <a:rPr lang="en-US" smtClean="0"/>
              <a:pPr/>
              <a:t>6/24/2012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4BFA-41A2-44F0-995C-5CDE3113A6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225F4B-63C1-411C-8F63-CE6EF34CC9B2}" type="datetimeFigureOut">
              <a:rPr lang="en-US" smtClean="0"/>
              <a:pPr/>
              <a:t>6/24/2012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6/24/2012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6/24/2012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6225F4B-63C1-411C-8F63-CE6EF34CC9B2}" type="datetimeFigureOut">
              <a:rPr lang="en-US" smtClean="0"/>
              <a:pPr/>
              <a:t>6/24/2012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8814BFA-41A2-44F0-995C-5CDE3113A6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oger.thomas@jefferson.kyschools.us" TargetMode="External"/><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hyperlink" Target="http://gr7-ss-1stsixweeks.wikispaces.com/"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image" Target="../media/image32.jpeg"/><Relationship Id="rId7" Type="http://schemas.openxmlformats.org/officeDocument/2006/relationships/image" Target="../media/image36.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s>
</file>

<file path=ppt/slides/_rels/slide28.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10.wmf"/><Relationship Id="rId7" Type="http://schemas.openxmlformats.org/officeDocument/2006/relationships/image" Target="../media/image13.wmf"/><Relationship Id="rId2" Type="http://schemas.openxmlformats.org/officeDocument/2006/relationships/image" Target="../media/image9.jpeg"/><Relationship Id="rId1" Type="http://schemas.openxmlformats.org/officeDocument/2006/relationships/slideLayout" Target="../slideLayouts/slideLayout24.xml"/><Relationship Id="rId6" Type="http://schemas.openxmlformats.org/officeDocument/2006/relationships/image" Target="../media/image12.wmf"/><Relationship Id="rId5" Type="http://schemas.openxmlformats.org/officeDocument/2006/relationships/image" Target="../media/image4.wmf"/><Relationship Id="rId4" Type="http://schemas.openxmlformats.org/officeDocument/2006/relationships/image" Target="../media/image11.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hyperlink" Target="http://worldcivstandards.wikispaces.com/General+Thematic+Model+for+Teaching+Social+Studies"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81000"/>
            <a:ext cx="8458200" cy="1470025"/>
          </a:xfrm>
        </p:spPr>
        <p:txBody>
          <a:bodyPr>
            <a:normAutofit fontScale="90000"/>
          </a:bodyPr>
          <a:lstStyle/>
          <a:p>
            <a:pPr algn="l"/>
            <a:r>
              <a:rPr lang="en-US" b="1" cap="small" dirty="0" smtClean="0">
                <a:latin typeface="Arabic Typesetting" pitchFamily="66" charset="-78"/>
                <a:cs typeface="Arabic Typesetting" pitchFamily="66" charset="-78"/>
              </a:rPr>
              <a:t>Grade 7:  Standards, Instruction, </a:t>
            </a:r>
            <a:r>
              <a:rPr lang="en-US" cap="small" dirty="0" smtClean="0">
                <a:latin typeface="Arabic Typesetting" pitchFamily="66" charset="-78"/>
                <a:cs typeface="Arabic Typesetting" pitchFamily="66" charset="-78"/>
              </a:rPr>
              <a:t>and </a:t>
            </a:r>
            <a:r>
              <a:rPr lang="en-US" b="1" cap="small" dirty="0" smtClean="0">
                <a:latin typeface="Arabic Typesetting" pitchFamily="66" charset="-78"/>
                <a:cs typeface="Arabic Typesetting" pitchFamily="66" charset="-78"/>
              </a:rPr>
              <a:t>Assessment</a:t>
            </a:r>
            <a:r>
              <a:rPr lang="en-US" cap="small" dirty="0" smtClean="0">
                <a:latin typeface="Arabic Typesetting" pitchFamily="66" charset="-78"/>
                <a:cs typeface="Arabic Typesetting" pitchFamily="66" charset="-78"/>
              </a:rPr>
              <a:t> </a:t>
            </a:r>
            <a:br>
              <a:rPr lang="en-US" cap="small" dirty="0" smtClean="0">
                <a:latin typeface="Arabic Typesetting" pitchFamily="66" charset="-78"/>
                <a:cs typeface="Arabic Typesetting" pitchFamily="66" charset="-78"/>
              </a:rPr>
            </a:br>
            <a:r>
              <a:rPr lang="en-US" b="1" u="sng" cap="small" dirty="0" smtClean="0">
                <a:latin typeface="Goudy Old Style" pitchFamily="18" charset="0"/>
                <a:cs typeface="Arabic Typesetting" pitchFamily="66" charset="-78"/>
              </a:rPr>
              <a:t>Grading Period Two</a:t>
            </a:r>
            <a:endParaRPr lang="en-US" b="1" u="sng" cap="small" dirty="0">
              <a:latin typeface="Goudy Old Style" pitchFamily="18" charset="0"/>
              <a:cs typeface="Arabic Typesetting" pitchFamily="66" charset="-78"/>
            </a:endParaRPr>
          </a:p>
        </p:txBody>
      </p:sp>
      <p:sp>
        <p:nvSpPr>
          <p:cNvPr id="3" name="Subtitle 2"/>
          <p:cNvSpPr>
            <a:spLocks noGrp="1"/>
          </p:cNvSpPr>
          <p:nvPr>
            <p:ph type="subTitle" idx="1"/>
          </p:nvPr>
        </p:nvSpPr>
        <p:spPr>
          <a:xfrm>
            <a:off x="228600" y="3733800"/>
            <a:ext cx="6400800" cy="2895600"/>
          </a:xfrm>
        </p:spPr>
        <p:txBody>
          <a:bodyPr>
            <a:normAutofit fontScale="70000" lnSpcReduction="20000"/>
          </a:bodyPr>
          <a:lstStyle/>
          <a:p>
            <a:pPr algn="l"/>
            <a:r>
              <a:rPr lang="en-US" sz="3800" b="1" dirty="0" smtClean="0">
                <a:solidFill>
                  <a:schemeClr val="accent2">
                    <a:lumMod val="50000"/>
                  </a:schemeClr>
                </a:solidFill>
                <a:latin typeface="Segoe Print" pitchFamily="2" charset="0"/>
              </a:rPr>
              <a:t>Roger S. Thomas</a:t>
            </a:r>
            <a:endParaRPr lang="en-US" sz="3800" b="1" dirty="0">
              <a:solidFill>
                <a:schemeClr val="accent2">
                  <a:lumMod val="50000"/>
                </a:schemeClr>
              </a:solidFill>
              <a:latin typeface="Segoe Print" pitchFamily="2" charset="0"/>
            </a:endParaRPr>
          </a:p>
          <a:p>
            <a:pPr algn="l"/>
            <a:r>
              <a:rPr lang="en-US" b="1" dirty="0" smtClean="0">
                <a:solidFill>
                  <a:schemeClr val="accent2">
                    <a:lumMod val="50000"/>
                  </a:schemeClr>
                </a:solidFill>
              </a:rPr>
              <a:t>Social Studies Resource Teacher</a:t>
            </a:r>
          </a:p>
          <a:p>
            <a:pPr algn="l"/>
            <a:r>
              <a:rPr lang="en-US" b="1" dirty="0" smtClean="0">
                <a:solidFill>
                  <a:schemeClr val="accent2">
                    <a:lumMod val="50000"/>
                  </a:schemeClr>
                </a:solidFill>
              </a:rPr>
              <a:t>June 25, </a:t>
            </a:r>
            <a:r>
              <a:rPr lang="en-US" b="1" dirty="0" smtClean="0">
                <a:solidFill>
                  <a:schemeClr val="accent2">
                    <a:lumMod val="50000"/>
                  </a:schemeClr>
                </a:solidFill>
              </a:rPr>
              <a:t>8:30-11:30</a:t>
            </a:r>
            <a:endParaRPr lang="en-US" b="1" dirty="0" smtClean="0">
              <a:solidFill>
                <a:schemeClr val="accent2">
                  <a:lumMod val="50000"/>
                </a:schemeClr>
              </a:solidFill>
            </a:endParaRPr>
          </a:p>
          <a:p>
            <a:pPr algn="l"/>
            <a:r>
              <a:rPr lang="en-US" b="1" dirty="0" smtClean="0">
                <a:solidFill>
                  <a:schemeClr val="accent2">
                    <a:lumMod val="50000"/>
                  </a:schemeClr>
                </a:solidFill>
              </a:rPr>
              <a:t>July 30, 12:30-3:30</a:t>
            </a:r>
          </a:p>
          <a:p>
            <a:pPr algn="l"/>
            <a:endParaRPr lang="en-US" b="1" dirty="0" smtClean="0">
              <a:solidFill>
                <a:schemeClr val="accent2">
                  <a:lumMod val="50000"/>
                </a:schemeClr>
              </a:solidFill>
            </a:endParaRPr>
          </a:p>
          <a:p>
            <a:pPr algn="l"/>
            <a:r>
              <a:rPr lang="en-US" b="1" dirty="0" smtClean="0">
                <a:solidFill>
                  <a:schemeClr val="accent2">
                    <a:lumMod val="50000"/>
                  </a:schemeClr>
                </a:solidFill>
                <a:hlinkClick r:id="rId3"/>
              </a:rPr>
              <a:t>roger.thomas@jefferson.kyschools.us</a:t>
            </a:r>
            <a:endParaRPr lang="en-US" b="1" dirty="0" smtClean="0">
              <a:solidFill>
                <a:schemeClr val="accent2">
                  <a:lumMod val="50000"/>
                </a:schemeClr>
              </a:solidFill>
            </a:endParaRPr>
          </a:p>
          <a:p>
            <a:pPr algn="l"/>
            <a:r>
              <a:rPr lang="en-US" b="1" dirty="0" smtClean="0">
                <a:hlinkClick r:id="rId4"/>
              </a:rPr>
              <a:t>http://gr7-ss-2ndsixweeks.wikispaces.com/</a:t>
            </a:r>
            <a:endParaRPr lang="en-US" b="1" dirty="0" smtClean="0"/>
          </a:p>
          <a:p>
            <a:r>
              <a:rPr lang="en-US" b="1" dirty="0" smtClean="0">
                <a:solidFill>
                  <a:schemeClr val="accent2">
                    <a:lumMod val="50000"/>
                  </a:schemeClr>
                </a:solidFill>
              </a:rPr>
              <a:t> </a:t>
            </a:r>
            <a:endParaRPr lang="en-US"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a:xfrm>
            <a:off x="612775" y="228600"/>
            <a:ext cx="8153400" cy="990600"/>
          </a:xfrm>
        </p:spPr>
        <p:txBody>
          <a:bodyPr>
            <a:normAutofit/>
          </a:bodyPr>
          <a:lstStyle/>
          <a:p>
            <a:pPr algn="ctr"/>
            <a:r>
              <a:rPr lang="en-US" smtClean="0"/>
              <a:t>Understanding by Design (UbD)</a:t>
            </a:r>
          </a:p>
        </p:txBody>
      </p:sp>
      <p:sp>
        <p:nvSpPr>
          <p:cNvPr id="14339" name="Content Placeholder 2"/>
          <p:cNvSpPr>
            <a:spLocks noGrp="1"/>
          </p:cNvSpPr>
          <p:nvPr>
            <p:ph sz="quarter" idx="1"/>
          </p:nvPr>
        </p:nvSpPr>
        <p:spPr>
          <a:xfrm>
            <a:off x="612775" y="1600200"/>
            <a:ext cx="8153400" cy="4495800"/>
          </a:xfrm>
        </p:spPr>
        <p:txBody>
          <a:bodyPr>
            <a:noAutofit/>
          </a:bodyPr>
          <a:lstStyle/>
          <a:p>
            <a:r>
              <a:rPr lang="en-US" sz="3600" dirty="0" err="1" smtClean="0"/>
              <a:t>UbD</a:t>
            </a:r>
            <a:r>
              <a:rPr lang="en-US" sz="3600" dirty="0" smtClean="0"/>
              <a:t> is designed to help develop and deepen students’ understanding of important ideas.</a:t>
            </a:r>
          </a:p>
          <a:p>
            <a:r>
              <a:rPr lang="en-US" sz="3600" dirty="0" smtClean="0"/>
              <a:t>Three Stages</a:t>
            </a:r>
          </a:p>
          <a:p>
            <a:pPr lvl="1"/>
            <a:r>
              <a:rPr lang="en-US" sz="3200" dirty="0" smtClean="0"/>
              <a:t>Desired Results</a:t>
            </a:r>
          </a:p>
          <a:p>
            <a:pPr lvl="1"/>
            <a:r>
              <a:rPr lang="en-US" sz="3200" dirty="0" smtClean="0"/>
              <a:t>Evidence</a:t>
            </a:r>
          </a:p>
          <a:p>
            <a:pPr lvl="1"/>
            <a:r>
              <a:rPr lang="en-US" sz="3200" dirty="0" smtClean="0"/>
              <a:t>Learning Plan</a:t>
            </a:r>
          </a:p>
          <a:p>
            <a:r>
              <a:rPr lang="en-US" sz="3600" dirty="0" smtClean="0"/>
              <a:t>Curriculum Maps were created using elements of </a:t>
            </a:r>
            <a:r>
              <a:rPr lang="en-US" sz="3600" dirty="0" err="1" smtClean="0"/>
              <a:t>UbD</a:t>
            </a:r>
            <a:endParaRPr lang="en-US" sz="3600" dirty="0" smtClean="0"/>
          </a:p>
        </p:txBody>
      </p:sp>
      <p:pic>
        <p:nvPicPr>
          <p:cNvPr id="8194" name="Picture 2" descr="C:\Users\rthomas2\AppData\Local\Microsoft\Windows\Temporary Internet Files\Content.IE5\AKIJWCSX\MC900436161[1].wmf"/>
          <p:cNvPicPr>
            <a:picLocks noChangeAspect="1" noChangeArrowheads="1"/>
          </p:cNvPicPr>
          <p:nvPr/>
        </p:nvPicPr>
        <p:blipFill>
          <a:blip r:embed="rId2" cstate="print"/>
          <a:srcRect/>
          <a:stretch>
            <a:fillRect/>
          </a:stretch>
        </p:blipFill>
        <p:spPr bwMode="auto">
          <a:xfrm>
            <a:off x="5436815" y="3505200"/>
            <a:ext cx="3110285" cy="22415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5362" name="Title 2"/>
          <p:cNvSpPr>
            <a:spLocks noGrp="1"/>
          </p:cNvSpPr>
          <p:nvPr>
            <p:ph type="title"/>
          </p:nvPr>
        </p:nvSpPr>
        <p:spPr>
          <a:xfrm>
            <a:off x="612775" y="228600"/>
            <a:ext cx="8153400" cy="990600"/>
          </a:xfrm>
        </p:spPr>
        <p:txBody>
          <a:bodyPr/>
          <a:lstStyle/>
          <a:p>
            <a:pPr algn="ctr"/>
            <a:r>
              <a:rPr lang="en-US" dirty="0" smtClean="0"/>
              <a:t>Curriculum Maps were…</a:t>
            </a:r>
          </a:p>
        </p:txBody>
      </p:sp>
      <p:sp>
        <p:nvSpPr>
          <p:cNvPr id="2" name="Content Placeholder 1"/>
          <p:cNvSpPr>
            <a:spLocks noGrp="1"/>
          </p:cNvSpPr>
          <p:nvPr>
            <p:ph sz="quarter" idx="1"/>
          </p:nvPr>
        </p:nvSpPr>
        <p:spPr>
          <a:xfrm>
            <a:off x="381000" y="1600200"/>
            <a:ext cx="8385175" cy="5105400"/>
          </a:xfrm>
        </p:spPr>
        <p:txBody>
          <a:bodyPr>
            <a:normAutofit/>
          </a:bodyPr>
          <a:lstStyle/>
          <a:p>
            <a:pPr marL="320040" indent="-320040" fontAlgn="auto">
              <a:spcAft>
                <a:spcPts val="0"/>
              </a:spcAft>
              <a:buNone/>
              <a:defRPr/>
            </a:pPr>
            <a:r>
              <a:rPr lang="en-US" sz="3000" b="1" dirty="0" smtClean="0"/>
              <a:t>…Created to:</a:t>
            </a:r>
          </a:p>
          <a:p>
            <a:pPr marL="640080" lvl="1" indent="-274320" fontAlgn="auto">
              <a:spcAft>
                <a:spcPts val="0"/>
              </a:spcAft>
              <a:buFont typeface="Wingdings 2"/>
              <a:buChar char=""/>
              <a:defRPr/>
            </a:pPr>
            <a:r>
              <a:rPr lang="en-US" sz="2800" dirty="0" smtClean="0"/>
              <a:t>Address the content you are required to teach</a:t>
            </a:r>
          </a:p>
          <a:p>
            <a:pPr marL="640080" lvl="1" indent="-274320" fontAlgn="auto">
              <a:spcAft>
                <a:spcPts val="0"/>
              </a:spcAft>
              <a:buFont typeface="Wingdings 2"/>
              <a:buChar char=""/>
              <a:defRPr/>
            </a:pPr>
            <a:r>
              <a:rPr lang="en-US" sz="2800" dirty="0" smtClean="0"/>
              <a:t>Address the recommendations given by 7</a:t>
            </a:r>
            <a:r>
              <a:rPr lang="en-US" sz="2800" baseline="30000" dirty="0" smtClean="0"/>
              <a:t>th</a:t>
            </a:r>
            <a:r>
              <a:rPr lang="en-US" sz="2800" dirty="0" smtClean="0"/>
              <a:t> grade social studies teachers</a:t>
            </a:r>
          </a:p>
          <a:p>
            <a:pPr marL="640080" lvl="1" indent="-274320" fontAlgn="auto">
              <a:spcAft>
                <a:spcPts val="0"/>
              </a:spcAft>
              <a:buFont typeface="Wingdings 2"/>
              <a:buChar char=""/>
              <a:defRPr/>
            </a:pPr>
            <a:r>
              <a:rPr lang="en-US" sz="2800" dirty="0" smtClean="0"/>
              <a:t>Capture the big picture in the daunting task of world history instruction</a:t>
            </a:r>
          </a:p>
          <a:p>
            <a:pPr marL="640080" lvl="1" indent="-274320" fontAlgn="auto">
              <a:spcAft>
                <a:spcPts val="0"/>
              </a:spcAft>
              <a:buFont typeface="Wingdings 2"/>
              <a:buChar char=""/>
              <a:defRPr/>
            </a:pPr>
            <a:r>
              <a:rPr lang="en-US" sz="2800" dirty="0" smtClean="0"/>
              <a:t>Provide unit and topic breakdowns of the content</a:t>
            </a:r>
          </a:p>
          <a:p>
            <a:pPr marL="640080" lvl="1" indent="-274320" fontAlgn="auto">
              <a:spcAft>
                <a:spcPts val="0"/>
              </a:spcAft>
              <a:buFont typeface="Wingdings 2"/>
              <a:buChar char=""/>
              <a:defRPr/>
            </a:pPr>
            <a:r>
              <a:rPr lang="en-US" sz="2800" dirty="0" smtClean="0"/>
              <a:t>Provide student-friendly learning targets</a:t>
            </a:r>
          </a:p>
          <a:p>
            <a:pPr marL="640080" lvl="1" indent="-274320" fontAlgn="auto">
              <a:spcAft>
                <a:spcPts val="0"/>
              </a:spcAft>
              <a:buFont typeface="Wingdings 2"/>
              <a:buChar char=""/>
              <a:defRPr/>
            </a:pPr>
            <a:r>
              <a:rPr lang="en-US" sz="2800" dirty="0" smtClean="0"/>
              <a:t>Address deficiencies found in the 566 page Curriculum Audit</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6386" name="Title 2"/>
          <p:cNvSpPr>
            <a:spLocks noGrp="1"/>
          </p:cNvSpPr>
          <p:nvPr>
            <p:ph type="title"/>
          </p:nvPr>
        </p:nvSpPr>
        <p:spPr>
          <a:xfrm>
            <a:off x="612775" y="228600"/>
            <a:ext cx="8153400" cy="990600"/>
          </a:xfrm>
        </p:spPr>
        <p:txBody>
          <a:bodyPr/>
          <a:lstStyle/>
          <a:p>
            <a:pPr algn="ctr"/>
            <a:r>
              <a:rPr lang="en-US" dirty="0" smtClean="0">
                <a:latin typeface="MV Boli" pitchFamily="2" charset="0"/>
                <a:cs typeface="MV Boli" pitchFamily="2" charset="0"/>
              </a:rPr>
              <a:t>Curriculum Audit Quotes</a:t>
            </a:r>
          </a:p>
        </p:txBody>
      </p:sp>
      <p:sp>
        <p:nvSpPr>
          <p:cNvPr id="2" name="Content Placeholder 1"/>
          <p:cNvSpPr>
            <a:spLocks noGrp="1"/>
          </p:cNvSpPr>
          <p:nvPr>
            <p:ph sz="quarter" idx="1"/>
          </p:nvPr>
        </p:nvSpPr>
        <p:spPr>
          <a:xfrm>
            <a:off x="0" y="1676400"/>
            <a:ext cx="9144000" cy="5486400"/>
          </a:xfrm>
        </p:spPr>
        <p:txBody>
          <a:bodyPr>
            <a:normAutofit fontScale="77500" lnSpcReduction="20000"/>
          </a:bodyPr>
          <a:lstStyle/>
          <a:p>
            <a:pPr marL="320040" indent="-320040" fontAlgn="auto">
              <a:spcAft>
                <a:spcPts val="0"/>
              </a:spcAft>
              <a:buFont typeface="Wingdings"/>
              <a:buChar char=""/>
              <a:defRPr/>
            </a:pPr>
            <a:r>
              <a:rPr lang="en-US" dirty="0" smtClean="0">
                <a:latin typeface="MV Boli" pitchFamily="2" charset="0"/>
                <a:cs typeface="MV Boli" pitchFamily="2" charset="0"/>
              </a:rPr>
              <a:t>“To meet the new standards, I teach everything.” (Teacher)</a:t>
            </a:r>
          </a:p>
          <a:p>
            <a:pPr marL="320040" indent="-320040" fontAlgn="auto">
              <a:spcAft>
                <a:spcPts val="0"/>
              </a:spcAft>
              <a:buFont typeface="Wingdings"/>
              <a:buChar char=""/>
              <a:defRPr/>
            </a:pPr>
            <a:r>
              <a:rPr lang="en-US" dirty="0" smtClean="0">
                <a:latin typeface="MV Boli" pitchFamily="2" charset="0"/>
                <a:cs typeface="MV Boli" pitchFamily="2" charset="0"/>
              </a:rPr>
              <a:t>“Up until this year we were teaching programs, not standards.” (Administrator)</a:t>
            </a:r>
          </a:p>
          <a:p>
            <a:pPr marL="320040" indent="-320040" fontAlgn="auto">
              <a:spcAft>
                <a:spcPts val="0"/>
              </a:spcAft>
              <a:buFont typeface="Wingdings"/>
              <a:buChar char=""/>
              <a:defRPr/>
            </a:pPr>
            <a:r>
              <a:rPr lang="en-US" dirty="0" smtClean="0">
                <a:latin typeface="MV Boli" pitchFamily="2" charset="0"/>
                <a:cs typeface="MV Boli" pitchFamily="2" charset="0"/>
              </a:rPr>
              <a:t>“Teachers need more time for instruction as the curriculum is very wide instead of being deep.  We are teaching large numbers of standards in a short amount of time.” (Teacher)</a:t>
            </a:r>
          </a:p>
          <a:p>
            <a:pPr marL="320040" indent="-320040" fontAlgn="auto">
              <a:spcAft>
                <a:spcPts val="0"/>
              </a:spcAft>
              <a:buFont typeface="Wingdings"/>
              <a:buChar char=""/>
              <a:defRPr/>
            </a:pPr>
            <a:r>
              <a:rPr lang="en-US" dirty="0" smtClean="0">
                <a:latin typeface="MV Boli" pitchFamily="2" charset="0"/>
                <a:cs typeface="MV Boli" pitchFamily="2" charset="0"/>
              </a:rPr>
              <a:t>“Curriculum maps are frustrating because of the time it was rolled out to teachers.  We’re getting them unit by unit or grading period by grading period and the district won’t share drafts.” (Administrator)</a:t>
            </a:r>
          </a:p>
          <a:p>
            <a:pPr marL="320040" indent="-320040" fontAlgn="auto">
              <a:spcAft>
                <a:spcPts val="0"/>
              </a:spcAft>
              <a:buFont typeface="Wingdings"/>
              <a:buChar char=""/>
              <a:defRPr/>
            </a:pPr>
            <a:r>
              <a:rPr lang="en-US" dirty="0" smtClean="0">
                <a:latin typeface="MV Boli" pitchFamily="2" charset="0"/>
                <a:cs typeface="MV Boli" pitchFamily="2" charset="0"/>
              </a:rPr>
              <a:t>“Curriculum is anybody’s game here.  It is all over the place.” (Administrator)</a:t>
            </a:r>
          </a:p>
          <a:p>
            <a:pPr marL="320040" indent="-320040" fontAlgn="auto">
              <a:spcAft>
                <a:spcPts val="0"/>
              </a:spcAft>
              <a:buFont typeface="Wingdings"/>
              <a:buChar char=""/>
              <a:defRPr/>
            </a:pPr>
            <a:r>
              <a:rPr lang="en-US" dirty="0" smtClean="0">
                <a:latin typeface="MV Boli" pitchFamily="2" charset="0"/>
                <a:cs typeface="MV Boli" pitchFamily="2" charset="0"/>
              </a:rPr>
              <a:t>“It is great the way the district is developing curriculum maps.” (Teacher)</a:t>
            </a:r>
          </a:p>
          <a:p>
            <a:pPr marL="320040" indent="-320040" fontAlgn="auto">
              <a:spcAft>
                <a:spcPts val="0"/>
              </a:spcAft>
              <a:buFont typeface="Wingdings"/>
              <a:buChar char=""/>
              <a:defRPr/>
            </a:pPr>
            <a:r>
              <a:rPr lang="en-US" dirty="0" smtClean="0">
                <a:latin typeface="MV Boli" pitchFamily="2" charset="0"/>
                <a:cs typeface="MV Boli" pitchFamily="2" charset="0"/>
              </a:rPr>
              <a:t>“The new curriculum hasn’t changed what we will teach.  We take the state’s lead of what to teach.” (Administrator)</a:t>
            </a:r>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4" name="Content Placeholder 3" descr="Capture.JPG"/>
          <p:cNvPicPr>
            <a:picLocks noGrp="1" noChangeAspect="1"/>
          </p:cNvPicPr>
          <p:nvPr>
            <p:ph idx="1"/>
          </p:nvPr>
        </p:nvPicPr>
        <p:blipFill>
          <a:blip r:embed="rId2" cstate="print"/>
          <a:stretch>
            <a:fillRect/>
          </a:stretch>
        </p:blipFill>
        <p:spPr>
          <a:xfrm>
            <a:off x="983456" y="1297094"/>
            <a:ext cx="7169944" cy="5560906"/>
          </a:xfrm>
          <a:prstGeom prst="rect">
            <a:avLst/>
          </a:prstGeom>
          <a:ln>
            <a:noFill/>
          </a:ln>
          <a:effectLst>
            <a:outerShdw blurRad="292100" dist="139700" dir="2700000" algn="tl" rotWithShape="0">
              <a:srgbClr val="333333">
                <a:alpha val="65000"/>
              </a:srgbClr>
            </a:outerShdw>
          </a:effectLst>
        </p:spPr>
      </p:pic>
      <p:grpSp>
        <p:nvGrpSpPr>
          <p:cNvPr id="7" name="Group 6"/>
          <p:cNvGrpSpPr/>
          <p:nvPr/>
        </p:nvGrpSpPr>
        <p:grpSpPr>
          <a:xfrm rot="20241313" flipH="1">
            <a:off x="5674128" y="1887791"/>
            <a:ext cx="2667000" cy="1905000"/>
            <a:chOff x="533400" y="1143000"/>
            <a:chExt cx="2667000" cy="1905000"/>
          </a:xfrm>
        </p:grpSpPr>
        <p:sp>
          <p:nvSpPr>
            <p:cNvPr id="5" name="Right Arrow 4"/>
            <p:cNvSpPr/>
            <p:nvPr/>
          </p:nvSpPr>
          <p:spPr>
            <a:xfrm>
              <a:off x="533400" y="1143000"/>
              <a:ext cx="2667000" cy="1905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9600" y="1676400"/>
              <a:ext cx="2133600" cy="830997"/>
            </a:xfrm>
            <a:prstGeom prst="rect">
              <a:avLst/>
            </a:prstGeom>
            <a:noFill/>
          </p:spPr>
          <p:txBody>
            <a:bodyPr wrap="square" rtlCol="0">
              <a:spAutoFit/>
            </a:bodyPr>
            <a:lstStyle/>
            <a:p>
              <a:pPr algn="r"/>
              <a:r>
                <a:rPr lang="en-US" sz="1600" b="1" dirty="0" smtClean="0">
                  <a:solidFill>
                    <a:srgbClr val="FFFF00"/>
                  </a:solidFill>
                </a:rPr>
                <a:t>Many adjustments  </a:t>
              </a:r>
            </a:p>
            <a:p>
              <a:pPr algn="r"/>
              <a:r>
                <a:rPr lang="en-US" sz="1600" b="1" dirty="0" smtClean="0">
                  <a:solidFill>
                    <a:srgbClr val="FFFF00"/>
                  </a:solidFill>
                </a:rPr>
                <a:t>were called for </a:t>
              </a:r>
            </a:p>
            <a:p>
              <a:pPr algn="r"/>
              <a:r>
                <a:rPr lang="en-US" sz="1600" b="1" dirty="0" smtClean="0">
                  <a:solidFill>
                    <a:srgbClr val="FFFF00"/>
                  </a:solidFill>
                </a:rPr>
                <a:t>by the CMA!</a:t>
              </a:r>
              <a:endParaRPr lang="en-US" sz="1600" b="1" dirty="0">
                <a:solidFill>
                  <a:srgbClr val="FFFF00"/>
                </a:solidFill>
              </a:endParaRPr>
            </a:p>
          </p:txBody>
        </p:sp>
      </p:grpSp>
      <p:grpSp>
        <p:nvGrpSpPr>
          <p:cNvPr id="8" name="Group 7"/>
          <p:cNvGrpSpPr/>
          <p:nvPr/>
        </p:nvGrpSpPr>
        <p:grpSpPr>
          <a:xfrm rot="1795865">
            <a:off x="144845" y="822796"/>
            <a:ext cx="2667000" cy="2209800"/>
            <a:chOff x="457200" y="1219200"/>
            <a:chExt cx="2667000" cy="2209800"/>
          </a:xfrm>
        </p:grpSpPr>
        <p:sp>
          <p:nvSpPr>
            <p:cNvPr id="9" name="Right Arrow 8"/>
            <p:cNvSpPr/>
            <p:nvPr/>
          </p:nvSpPr>
          <p:spPr>
            <a:xfrm>
              <a:off x="457200" y="1219200"/>
              <a:ext cx="2667000" cy="22098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TextBox 9"/>
            <p:cNvSpPr txBox="1"/>
            <p:nvPr/>
          </p:nvSpPr>
          <p:spPr>
            <a:xfrm>
              <a:off x="533400" y="1828800"/>
              <a:ext cx="2133600" cy="923330"/>
            </a:xfrm>
            <a:prstGeom prst="rect">
              <a:avLst/>
            </a:prstGeom>
            <a:noFill/>
          </p:spPr>
          <p:txBody>
            <a:bodyPr wrap="square" rtlCol="0">
              <a:spAutoFit/>
            </a:bodyPr>
            <a:lstStyle/>
            <a:p>
              <a:r>
                <a:rPr lang="en-US" b="1" dirty="0" smtClean="0">
                  <a:solidFill>
                    <a:srgbClr val="C00000"/>
                  </a:solidFill>
                </a:rPr>
                <a:t>Other adjustments were based on teacher feed-back!</a:t>
              </a:r>
              <a:endParaRPr lang="en-US" b="1" dirty="0">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style.rotation</p:attrName>
                                        </p:attrNameLst>
                                      </p:cBhvr>
                                      <p:tavLst>
                                        <p:tav tm="0">
                                          <p:val>
                                            <p:fltVal val="720"/>
                                          </p:val>
                                        </p:tav>
                                        <p:tav tm="100000">
                                          <p:val>
                                            <p:fltVal val="0"/>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6" name="Content Placeholder 5" descr="Unit links.JPG"/>
          <p:cNvPicPr>
            <a:picLocks noGrp="1" noChangeAspect="1"/>
          </p:cNvPicPr>
          <p:nvPr>
            <p:ph idx="1"/>
          </p:nvPr>
        </p:nvPicPr>
        <p:blipFill>
          <a:blip r:embed="rId2" cstate="print"/>
          <a:stretch>
            <a:fillRect/>
          </a:stretch>
        </p:blipFill>
        <p:spPr>
          <a:xfrm>
            <a:off x="92628" y="1371600"/>
            <a:ext cx="889233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9" name="Group 8"/>
          <p:cNvGrpSpPr/>
          <p:nvPr/>
        </p:nvGrpSpPr>
        <p:grpSpPr>
          <a:xfrm rot="664869">
            <a:off x="4876800" y="2912867"/>
            <a:ext cx="3124200" cy="2895600"/>
            <a:chOff x="4876800" y="2286000"/>
            <a:chExt cx="3124200" cy="2895600"/>
          </a:xfrm>
        </p:grpSpPr>
        <p:sp>
          <p:nvSpPr>
            <p:cNvPr id="7" name="Left Arrow 6"/>
            <p:cNvSpPr/>
            <p:nvPr/>
          </p:nvSpPr>
          <p:spPr>
            <a:xfrm>
              <a:off x="4876800" y="2286000"/>
              <a:ext cx="3124200" cy="28956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5257800" y="3200400"/>
              <a:ext cx="2743200" cy="1138773"/>
            </a:xfrm>
            <a:prstGeom prst="rect">
              <a:avLst/>
            </a:prstGeom>
            <a:noFill/>
          </p:spPr>
          <p:txBody>
            <a:bodyPr wrap="square" rtlCol="0">
              <a:spAutoFit/>
            </a:bodyPr>
            <a:lstStyle/>
            <a:p>
              <a:pPr algn="r"/>
              <a:r>
                <a:rPr lang="en-US" sz="1700" b="1" dirty="0" smtClean="0">
                  <a:solidFill>
                    <a:srgbClr val="FFFF00"/>
                  </a:solidFill>
                  <a:effectLst>
                    <a:outerShdw blurRad="38100" dist="38100" dir="2700000" algn="tl">
                      <a:srgbClr val="000000">
                        <a:alpha val="43137"/>
                      </a:srgbClr>
                    </a:outerShdw>
                  </a:effectLst>
                </a:rPr>
                <a:t>The Units are Bookmarked!  </a:t>
              </a:r>
              <a:r>
                <a:rPr lang="en-US" sz="1700" b="1" dirty="0" smtClean="0">
                  <a:solidFill>
                    <a:schemeClr val="bg1"/>
                  </a:solidFill>
                  <a:effectLst>
                    <a:outerShdw blurRad="38100" dist="38100" dir="2700000" algn="tl">
                      <a:srgbClr val="000000">
                        <a:alpha val="43137"/>
                      </a:srgbClr>
                    </a:outerShdw>
                  </a:effectLst>
                </a:rPr>
                <a:t>From the Overview, control-click on the Unit you want to go to in the map!</a:t>
              </a:r>
              <a:endParaRPr lang="en-US" sz="1700" b="1"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style.rotation</p:attrName>
                                        </p:attrNameLst>
                                      </p:cBhvr>
                                      <p:tavLst>
                                        <p:tav tm="0">
                                          <p:val>
                                            <p:fltVal val="720"/>
                                          </p:val>
                                        </p:tav>
                                        <p:tav tm="100000">
                                          <p:val>
                                            <p:fltVal val="0"/>
                                          </p:val>
                                        </p:tav>
                                      </p:tavLst>
                                    </p:anim>
                                    <p:anim calcmode="lin" valueType="num">
                                      <p:cBhvr>
                                        <p:cTn id="9" dur="500" fill="hold"/>
                                        <p:tgtEl>
                                          <p:spTgt spid="9"/>
                                        </p:tgtEl>
                                        <p:attrNameLst>
                                          <p:attrName>ppt_h</p:attrName>
                                        </p:attrNameLst>
                                      </p:cBhvr>
                                      <p:tavLst>
                                        <p:tav tm="0">
                                          <p:val>
                                            <p:fltVal val="0"/>
                                          </p:val>
                                        </p:tav>
                                        <p:tav tm="100000">
                                          <p:val>
                                            <p:strVal val="#ppt_h"/>
                                          </p:val>
                                        </p:tav>
                                      </p:tavLst>
                                    </p:anim>
                                    <p:anim calcmode="lin" valueType="num">
                                      <p:cBhvr>
                                        <p:cTn id="10"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524000" y="838200"/>
            <a:ext cx="6020354" cy="5929653"/>
          </a:xfrm>
          <a:prstGeom prst="rect">
            <a:avLst/>
          </a:prstGeom>
          <a:noFill/>
          <a:ln w="9525">
            <a:noFill/>
            <a:miter lim="800000"/>
            <a:headEnd/>
            <a:tailEnd/>
          </a:ln>
        </p:spPr>
      </p:pic>
      <p:sp>
        <p:nvSpPr>
          <p:cNvPr id="2" name="Title 1"/>
          <p:cNvSpPr>
            <a:spLocks noGrp="1"/>
          </p:cNvSpPr>
          <p:nvPr>
            <p:ph type="title"/>
          </p:nvPr>
        </p:nvSpPr>
        <p:spPr>
          <a:xfrm>
            <a:off x="457200" y="-152400"/>
            <a:ext cx="8229600" cy="1143000"/>
          </a:xfrm>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grpSp>
        <p:nvGrpSpPr>
          <p:cNvPr id="10" name="Group 9"/>
          <p:cNvGrpSpPr/>
          <p:nvPr/>
        </p:nvGrpSpPr>
        <p:grpSpPr>
          <a:xfrm>
            <a:off x="3733800" y="4114800"/>
            <a:ext cx="1828800" cy="2438400"/>
            <a:chOff x="3733800" y="4419600"/>
            <a:chExt cx="1828800" cy="2133600"/>
          </a:xfrm>
        </p:grpSpPr>
        <p:grpSp>
          <p:nvGrpSpPr>
            <p:cNvPr id="9" name="Group 8"/>
            <p:cNvGrpSpPr/>
            <p:nvPr/>
          </p:nvGrpSpPr>
          <p:grpSpPr>
            <a:xfrm>
              <a:off x="3733800" y="4419600"/>
              <a:ext cx="1828800" cy="2133600"/>
              <a:chOff x="3657600" y="4419600"/>
              <a:chExt cx="1828800" cy="2133600"/>
            </a:xfrm>
          </p:grpSpPr>
          <p:sp>
            <p:nvSpPr>
              <p:cNvPr id="7" name="Up Arrow 6"/>
              <p:cNvSpPr/>
              <p:nvPr/>
            </p:nvSpPr>
            <p:spPr>
              <a:xfrm>
                <a:off x="3657600" y="4419600"/>
                <a:ext cx="1828800" cy="2133600"/>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TextBox 7"/>
              <p:cNvSpPr txBox="1"/>
              <p:nvPr/>
            </p:nvSpPr>
            <p:spPr>
              <a:xfrm>
                <a:off x="4038600" y="4724400"/>
                <a:ext cx="1066800" cy="1046440"/>
              </a:xfrm>
              <a:prstGeom prst="rect">
                <a:avLst/>
              </a:prstGeom>
              <a:noFill/>
            </p:spPr>
            <p:txBody>
              <a:bodyPr wrap="square" rtlCol="0">
                <a:spAutoFit/>
              </a:bodyPr>
              <a:lstStyle/>
              <a:p>
                <a:pPr algn="ctr"/>
                <a:r>
                  <a:rPr lang="en-US" sz="1600" b="1" dirty="0" smtClean="0">
                    <a:solidFill>
                      <a:srgbClr val="FFFF00"/>
                    </a:solidFill>
                    <a:effectLst>
                      <a:outerShdw blurRad="38100" dist="38100" dir="2700000" algn="tl">
                        <a:srgbClr val="000000">
                          <a:alpha val="43137"/>
                        </a:srgbClr>
                      </a:outerShdw>
                    </a:effectLst>
                  </a:rPr>
                  <a:t>Fewer Learning Targets!</a:t>
                </a:r>
              </a:p>
              <a:p>
                <a:pPr algn="ctr"/>
                <a:endParaRPr lang="en-US" sz="1400" b="1" dirty="0">
                  <a:solidFill>
                    <a:srgbClr val="FFC000"/>
                  </a:solidFill>
                  <a:effectLst>
                    <a:outerShdw blurRad="38100" dist="38100" dir="2700000" algn="tl">
                      <a:srgbClr val="000000">
                        <a:alpha val="43137"/>
                      </a:srgbClr>
                    </a:outerShdw>
                  </a:effectLst>
                </a:endParaRPr>
              </a:p>
            </p:txBody>
          </p:sp>
        </p:grpSp>
        <p:pic>
          <p:nvPicPr>
            <p:cNvPr id="2050" name="Picture 2" descr="C:\Users\rthomas2\AppData\Local\Microsoft\Windows\Temporary Internet Files\Content.IE5\AKIJWCSX\MC900433817[1].png"/>
            <p:cNvPicPr>
              <a:picLocks noChangeAspect="1" noChangeArrowheads="1"/>
            </p:cNvPicPr>
            <p:nvPr/>
          </p:nvPicPr>
          <p:blipFill>
            <a:blip r:embed="rId3" cstate="print"/>
            <a:srcRect/>
            <a:stretch>
              <a:fillRect/>
            </a:stretch>
          </p:blipFill>
          <p:spPr bwMode="auto">
            <a:xfrm>
              <a:off x="4191000" y="5562600"/>
              <a:ext cx="914286" cy="914286"/>
            </a:xfrm>
            <a:prstGeom prst="rect">
              <a:avLst/>
            </a:prstGeom>
            <a:noFill/>
          </p:spPr>
        </p:pic>
      </p:grpSp>
      <p:grpSp>
        <p:nvGrpSpPr>
          <p:cNvPr id="14" name="Group 13"/>
          <p:cNvGrpSpPr/>
          <p:nvPr/>
        </p:nvGrpSpPr>
        <p:grpSpPr>
          <a:xfrm>
            <a:off x="6705600" y="1447800"/>
            <a:ext cx="1676400" cy="1066800"/>
            <a:chOff x="6781800" y="1905000"/>
            <a:chExt cx="1676400" cy="1066800"/>
          </a:xfrm>
        </p:grpSpPr>
        <p:sp>
          <p:nvSpPr>
            <p:cNvPr id="12" name="Left Arrow 11"/>
            <p:cNvSpPr/>
            <p:nvPr/>
          </p:nvSpPr>
          <p:spPr>
            <a:xfrm>
              <a:off x="6781800" y="1905000"/>
              <a:ext cx="1676400" cy="10668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TextBox 12"/>
            <p:cNvSpPr txBox="1"/>
            <p:nvPr/>
          </p:nvSpPr>
          <p:spPr>
            <a:xfrm>
              <a:off x="7086600" y="2133600"/>
              <a:ext cx="1371600" cy="584775"/>
            </a:xfrm>
            <a:prstGeom prst="rect">
              <a:avLst/>
            </a:prstGeom>
            <a:noFill/>
          </p:spPr>
          <p:txBody>
            <a:bodyPr wrap="square" rtlCol="0">
              <a:spAutoFit/>
            </a:bodyPr>
            <a:lstStyle/>
            <a:p>
              <a:pPr algn="r"/>
              <a:r>
                <a:rPr lang="en-US" sz="1600" b="1" dirty="0" smtClean="0">
                  <a:solidFill>
                    <a:srgbClr val="FFFF00"/>
                  </a:solidFill>
                </a:rPr>
                <a:t>The role of Assessments!</a:t>
              </a:r>
              <a:endParaRPr lang="en-US" sz="1600" b="1" dirty="0">
                <a:solidFill>
                  <a:srgbClr val="FFFF00"/>
                </a:solidFill>
              </a:endParaRPr>
            </a:p>
          </p:txBody>
        </p:sp>
      </p:grpSp>
      <p:sp>
        <p:nvSpPr>
          <p:cNvPr id="15" name="Oval 14"/>
          <p:cNvSpPr/>
          <p:nvPr/>
        </p:nvSpPr>
        <p:spPr>
          <a:xfrm>
            <a:off x="1143000" y="1295400"/>
            <a:ext cx="5257800" cy="685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flipV="1">
            <a:off x="1295400" y="1143000"/>
            <a:ext cx="9144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1524000" y="1676400"/>
            <a:ext cx="10668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5334000" y="2438400"/>
            <a:ext cx="1295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371600" y="2438400"/>
            <a:ext cx="12192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219200" y="2590800"/>
            <a:ext cx="6019800" cy="1066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flipV="1">
            <a:off x="1752600" y="3200400"/>
            <a:ext cx="1676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flipV="1">
            <a:off x="3886200" y="3200400"/>
            <a:ext cx="12954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flipV="1">
            <a:off x="5791200" y="3200400"/>
            <a:ext cx="152400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7162800" y="2209800"/>
            <a:ext cx="1676400" cy="1066800"/>
            <a:chOff x="6781800" y="1905000"/>
            <a:chExt cx="1676400" cy="1066800"/>
          </a:xfrm>
        </p:grpSpPr>
        <p:sp>
          <p:nvSpPr>
            <p:cNvPr id="26" name="Left Arrow 25"/>
            <p:cNvSpPr/>
            <p:nvPr/>
          </p:nvSpPr>
          <p:spPr>
            <a:xfrm>
              <a:off x="6781800" y="1905000"/>
              <a:ext cx="1676400" cy="10668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TextBox 26"/>
            <p:cNvSpPr txBox="1"/>
            <p:nvPr/>
          </p:nvSpPr>
          <p:spPr>
            <a:xfrm>
              <a:off x="7086600" y="2133600"/>
              <a:ext cx="1371600" cy="584775"/>
            </a:xfrm>
            <a:prstGeom prst="rect">
              <a:avLst/>
            </a:prstGeom>
            <a:noFill/>
          </p:spPr>
          <p:txBody>
            <a:bodyPr wrap="square" rtlCol="0">
              <a:spAutoFit/>
            </a:bodyPr>
            <a:lstStyle/>
            <a:p>
              <a:pPr algn="r"/>
              <a:r>
                <a:rPr lang="en-US" sz="1600" b="1" dirty="0" smtClean="0">
                  <a:solidFill>
                    <a:srgbClr val="FFFF00"/>
                  </a:solidFill>
                </a:rPr>
                <a:t>160 days of instruction!</a:t>
              </a:r>
              <a:endParaRPr lang="en-US" sz="1600" b="1" dirty="0">
                <a:solidFill>
                  <a:srgbClr val="FFFF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5"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000"/>
                                        <p:tgtEl>
                                          <p:spTgt spid="14"/>
                                        </p:tgtEl>
                                      </p:cBhvr>
                                    </p:animEffect>
                                    <p:anim calcmode="lin" valueType="num">
                                      <p:cBhvr>
                                        <p:cTn id="35" dur="2000" fill="hold"/>
                                        <p:tgtEl>
                                          <p:spTgt spid="14"/>
                                        </p:tgtEl>
                                        <p:attrNameLst>
                                          <p:attrName>style.rotation</p:attrName>
                                        </p:attrNameLst>
                                      </p:cBhvr>
                                      <p:tavLst>
                                        <p:tav tm="0">
                                          <p:val>
                                            <p:fltVal val="720"/>
                                          </p:val>
                                        </p:tav>
                                        <p:tav tm="100000">
                                          <p:val>
                                            <p:fltVal val="0"/>
                                          </p:val>
                                        </p:tav>
                                      </p:tavLst>
                                    </p:anim>
                                    <p:anim calcmode="lin" valueType="num">
                                      <p:cBhvr>
                                        <p:cTn id="36" dur="2000" fill="hold"/>
                                        <p:tgtEl>
                                          <p:spTgt spid="14"/>
                                        </p:tgtEl>
                                        <p:attrNameLst>
                                          <p:attrName>ppt_h</p:attrName>
                                        </p:attrNameLst>
                                      </p:cBhvr>
                                      <p:tavLst>
                                        <p:tav tm="0">
                                          <p:val>
                                            <p:fltVal val="0"/>
                                          </p:val>
                                        </p:tav>
                                        <p:tav tm="100000">
                                          <p:val>
                                            <p:strVal val="#ppt_h"/>
                                          </p:val>
                                        </p:tav>
                                      </p:tavLst>
                                    </p:anim>
                                    <p:anim calcmode="lin" valueType="num">
                                      <p:cBhvr>
                                        <p:cTn id="37"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35"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style.rotation</p:attrName>
                                        </p:attrNameLst>
                                      </p:cBhvr>
                                      <p:tavLst>
                                        <p:tav tm="0">
                                          <p:val>
                                            <p:fltVal val="720"/>
                                          </p:val>
                                        </p:tav>
                                        <p:tav tm="100000">
                                          <p:val>
                                            <p:fltVal val="0"/>
                                          </p:val>
                                        </p:tav>
                                      </p:tavLst>
                                    </p:anim>
                                    <p:anim calcmode="lin" valueType="num">
                                      <p:cBhvr>
                                        <p:cTn id="58" dur="1000" fill="hold"/>
                                        <p:tgtEl>
                                          <p:spTgt spid="25"/>
                                        </p:tgtEl>
                                        <p:attrNameLst>
                                          <p:attrName>ppt_h</p:attrName>
                                        </p:attrNameLst>
                                      </p:cBhvr>
                                      <p:tavLst>
                                        <p:tav tm="0">
                                          <p:val>
                                            <p:fltVal val="0"/>
                                          </p:val>
                                        </p:tav>
                                        <p:tav tm="100000">
                                          <p:val>
                                            <p:strVal val="#ppt_h"/>
                                          </p:val>
                                        </p:tav>
                                      </p:tavLst>
                                    </p:anim>
                                    <p:anim calcmode="lin" valueType="num">
                                      <p:cBhvr>
                                        <p:cTn id="59" dur="1000" fill="hold"/>
                                        <p:tgtEl>
                                          <p:spTgt spid="25"/>
                                        </p:tgtEl>
                                        <p:attrNameLst>
                                          <p:attrName>ppt_w</p:attrName>
                                        </p:attrNameLst>
                                      </p:cBhvr>
                                      <p:tavLst>
                                        <p:tav tm="0">
                                          <p:val>
                                            <p:fltVal val="0"/>
                                          </p:val>
                                        </p:tav>
                                        <p:tav tm="100000">
                                          <p:val>
                                            <p:strVal val="#ppt_w"/>
                                          </p:val>
                                        </p:tav>
                                      </p:tavLst>
                                    </p:anim>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1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dissolv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dissolv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22"/>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dissolve">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23"/>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35" presetClass="entr" presetSubtype="0" fill="hold" nodeType="click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2000"/>
                                        <p:tgtEl>
                                          <p:spTgt spid="10"/>
                                        </p:tgtEl>
                                      </p:cBhvr>
                                    </p:animEffect>
                                    <p:anim calcmode="lin" valueType="num">
                                      <p:cBhvr>
                                        <p:cTn id="96" dur="2000" fill="hold"/>
                                        <p:tgtEl>
                                          <p:spTgt spid="10"/>
                                        </p:tgtEl>
                                        <p:attrNameLst>
                                          <p:attrName>style.rotation</p:attrName>
                                        </p:attrNameLst>
                                      </p:cBhvr>
                                      <p:tavLst>
                                        <p:tav tm="0">
                                          <p:val>
                                            <p:fltVal val="720"/>
                                          </p:val>
                                        </p:tav>
                                        <p:tav tm="100000">
                                          <p:val>
                                            <p:fltVal val="0"/>
                                          </p:val>
                                        </p:tav>
                                      </p:tavLst>
                                    </p:anim>
                                    <p:anim calcmode="lin" valueType="num">
                                      <p:cBhvr>
                                        <p:cTn id="97" dur="2000" fill="hold"/>
                                        <p:tgtEl>
                                          <p:spTgt spid="10"/>
                                        </p:tgtEl>
                                        <p:attrNameLst>
                                          <p:attrName>ppt_h</p:attrName>
                                        </p:attrNameLst>
                                      </p:cBhvr>
                                      <p:tavLst>
                                        <p:tav tm="0">
                                          <p:val>
                                            <p:fltVal val="0"/>
                                          </p:val>
                                        </p:tav>
                                        <p:tav tm="100000">
                                          <p:val>
                                            <p:strVal val="#ppt_h"/>
                                          </p:val>
                                        </p:tav>
                                      </p:tavLst>
                                    </p:anim>
                                    <p:anim calcmode="lin" valueType="num">
                                      <p:cBhvr>
                                        <p:cTn id="98"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dissolve">
                                      <p:cBhvr>
                                        <p:cTn id="103" dur="5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xit" presetSubtype="0" fill="hold" grpId="1" nodeType="clickEffect">
                                  <p:stCondLst>
                                    <p:cond delay="0"/>
                                  </p:stCondLst>
                                  <p:childTnLst>
                                    <p:set>
                                      <p:cBhvr>
                                        <p:cTn id="107"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2" grpId="0" animBg="1"/>
      <p:bldP spid="22" grpId="1" animBg="1"/>
      <p:bldP spid="23" grpId="0" animBg="1"/>
      <p:bldP spid="23" grpId="1" animBg="1"/>
      <p:bldP spid="24" grpId="0" animBg="1"/>
      <p:bldP spid="2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3453756" y="11317"/>
            <a:ext cx="5690244" cy="6848535"/>
          </a:xfrm>
          <a:prstGeom prst="rect">
            <a:avLst/>
          </a:prstGeom>
          <a:noFill/>
          <a:ln w="9525">
            <a:noFill/>
            <a:miter lim="800000"/>
            <a:headEnd/>
            <a:tailEnd/>
          </a:ln>
        </p:spPr>
      </p:pic>
      <p:sp>
        <p:nvSpPr>
          <p:cNvPr id="2" name="Title 1"/>
          <p:cNvSpPr>
            <a:spLocks noGrp="1"/>
          </p:cNvSpPr>
          <p:nvPr>
            <p:ph type="title"/>
          </p:nvPr>
        </p:nvSpPr>
        <p:spPr>
          <a:xfrm>
            <a:off x="76200" y="-381000"/>
            <a:ext cx="3429000" cy="3763962"/>
          </a:xfrm>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9220" name="Picture 4"/>
          <p:cNvPicPr>
            <a:picLocks noChangeAspect="1" noChangeArrowheads="1"/>
          </p:cNvPicPr>
          <p:nvPr/>
        </p:nvPicPr>
        <p:blipFill>
          <a:blip r:embed="rId3" cstate="print"/>
          <a:srcRect/>
          <a:stretch>
            <a:fillRect/>
          </a:stretch>
        </p:blipFill>
        <p:spPr bwMode="auto">
          <a:xfrm>
            <a:off x="304800" y="2133600"/>
            <a:ext cx="2181225" cy="2933700"/>
          </a:xfrm>
          <a:prstGeom prst="rect">
            <a:avLst/>
          </a:prstGeom>
          <a:ln>
            <a:noFill/>
          </a:ln>
          <a:effectLst>
            <a:outerShdw blurRad="292100" dist="139700" dir="2700000" algn="tl" rotWithShape="0">
              <a:srgbClr val="333333">
                <a:alpha val="65000"/>
              </a:srgbClr>
            </a:outerShdw>
          </a:effectLst>
        </p:spPr>
      </p:pic>
      <p:pic>
        <p:nvPicPr>
          <p:cNvPr id="9219" name="Picture 3"/>
          <p:cNvPicPr>
            <a:picLocks noChangeAspect="1" noChangeArrowheads="1"/>
          </p:cNvPicPr>
          <p:nvPr/>
        </p:nvPicPr>
        <p:blipFill>
          <a:blip r:embed="rId4" cstate="print"/>
          <a:srcRect l="4000" t="3588" r="4000" b="3321"/>
          <a:stretch>
            <a:fillRect/>
          </a:stretch>
        </p:blipFill>
        <p:spPr bwMode="auto">
          <a:xfrm>
            <a:off x="1676400" y="3733800"/>
            <a:ext cx="1752600" cy="2286000"/>
          </a:xfrm>
          <a:prstGeom prst="rect">
            <a:avLst/>
          </a:prstGeom>
          <a:ln>
            <a:noFill/>
          </a:ln>
          <a:effectLst>
            <a:outerShdw blurRad="292100" dist="139700" dir="2700000" algn="tl" rotWithShape="0">
              <a:srgbClr val="333333">
                <a:alpha val="65000"/>
              </a:srgbClr>
            </a:outerShdw>
          </a:effectLst>
        </p:spPr>
      </p:pic>
      <p:pic>
        <p:nvPicPr>
          <p:cNvPr id="9221" name="Picture 5"/>
          <p:cNvPicPr>
            <a:picLocks noChangeAspect="1" noChangeArrowheads="1"/>
          </p:cNvPicPr>
          <p:nvPr/>
        </p:nvPicPr>
        <p:blipFill>
          <a:blip r:embed="rId5" cstate="print"/>
          <a:srcRect/>
          <a:stretch>
            <a:fillRect/>
          </a:stretch>
        </p:blipFill>
        <p:spPr bwMode="auto">
          <a:xfrm>
            <a:off x="2743200" y="2667000"/>
            <a:ext cx="4181475" cy="523875"/>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6" cstate="print"/>
          <a:srcRect/>
          <a:stretch>
            <a:fillRect/>
          </a:stretch>
        </p:blipFill>
        <p:spPr bwMode="auto">
          <a:xfrm>
            <a:off x="5410200" y="3429000"/>
            <a:ext cx="3657600" cy="332558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dissolve">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221"/>
                                        </p:tgtEl>
                                        <p:attrNameLst>
                                          <p:attrName>style.visibility</p:attrName>
                                        </p:attrNameLst>
                                      </p:cBhvr>
                                      <p:to>
                                        <p:strVal val="visible"/>
                                      </p:to>
                                    </p:set>
                                    <p:animEffect transition="in" filter="dissolve">
                                      <p:cBhvr>
                                        <p:cTn id="17" dur="500"/>
                                        <p:tgtEl>
                                          <p:spTgt spid="9221"/>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2051"/>
                                        </p:tgtEl>
                                        <p:attrNameLst>
                                          <p:attrName>style.visibility</p:attrName>
                                        </p:attrNameLst>
                                      </p:cBhvr>
                                      <p:to>
                                        <p:strVal val="visible"/>
                                      </p:to>
                                    </p:set>
                                    <p:anim calcmode="lin" valueType="num">
                                      <p:cBhvr>
                                        <p:cTn id="22" dur="1000" fill="hold"/>
                                        <p:tgtEl>
                                          <p:spTgt spid="2051"/>
                                        </p:tgtEl>
                                        <p:attrNameLst>
                                          <p:attrName>ppt_w</p:attrName>
                                        </p:attrNameLst>
                                      </p:cBhvr>
                                      <p:tavLst>
                                        <p:tav tm="0">
                                          <p:val>
                                            <p:fltVal val="0"/>
                                          </p:val>
                                        </p:tav>
                                        <p:tav tm="100000">
                                          <p:val>
                                            <p:strVal val="#ppt_w"/>
                                          </p:val>
                                        </p:tav>
                                      </p:tavLst>
                                    </p:anim>
                                    <p:anim calcmode="lin" valueType="num">
                                      <p:cBhvr>
                                        <p:cTn id="23" dur="1000" fill="hold"/>
                                        <p:tgtEl>
                                          <p:spTgt spid="2051"/>
                                        </p:tgtEl>
                                        <p:attrNameLst>
                                          <p:attrName>ppt_h</p:attrName>
                                        </p:attrNameLst>
                                      </p:cBhvr>
                                      <p:tavLst>
                                        <p:tav tm="0">
                                          <p:val>
                                            <p:fltVal val="0"/>
                                          </p:val>
                                        </p:tav>
                                        <p:tav tm="100000">
                                          <p:val>
                                            <p:strVal val="#ppt_h"/>
                                          </p:val>
                                        </p:tav>
                                      </p:tavLst>
                                    </p:anim>
                                    <p:anim calcmode="lin" valueType="num">
                                      <p:cBhvr>
                                        <p:cTn id="24" dur="1000" fill="hold"/>
                                        <p:tgtEl>
                                          <p:spTgt spid="2051"/>
                                        </p:tgtEl>
                                        <p:attrNameLst>
                                          <p:attrName>style.rotation</p:attrName>
                                        </p:attrNameLst>
                                      </p:cBhvr>
                                      <p:tavLst>
                                        <p:tav tm="0">
                                          <p:val>
                                            <p:fltVal val="90"/>
                                          </p:val>
                                        </p:tav>
                                        <p:tav tm="100000">
                                          <p:val>
                                            <p:fltVal val="0"/>
                                          </p:val>
                                        </p:tav>
                                      </p:tavLst>
                                    </p:anim>
                                    <p:animEffect transition="in" filter="fade">
                                      <p:cBhvr>
                                        <p:cTn id="25"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785019" y="676275"/>
            <a:ext cx="7562850" cy="6105525"/>
          </a:xfrm>
          <a:prstGeom prst="rect">
            <a:avLst/>
          </a:prstGeom>
          <a:noFill/>
          <a:ln w="9525">
            <a:noFill/>
            <a:miter lim="800000"/>
            <a:headEnd/>
            <a:tailEnd/>
          </a:ln>
        </p:spPr>
      </p:pic>
      <p:sp>
        <p:nvSpPr>
          <p:cNvPr id="2" name="Title 1"/>
          <p:cNvSpPr>
            <a:spLocks noGrp="1"/>
          </p:cNvSpPr>
          <p:nvPr>
            <p:ph type="title"/>
          </p:nvPr>
        </p:nvSpPr>
        <p:spPr>
          <a:xfrm>
            <a:off x="152400" y="-228600"/>
            <a:ext cx="8686800" cy="1143000"/>
          </a:xfrm>
        </p:spPr>
        <p:txBody>
          <a:bodyPr>
            <a:noAutofit/>
          </a:bodyPr>
          <a:lstStyle/>
          <a:p>
            <a:r>
              <a:rPr lang="en-US" sz="3200" b="1" dirty="0" smtClean="0"/>
              <a:t>Alignment between KCAS 4.1 and Learning Targets</a:t>
            </a:r>
            <a:endParaRPr lang="en-US" sz="3200" b="1" dirty="0"/>
          </a:p>
        </p:txBody>
      </p:sp>
      <p:sp>
        <p:nvSpPr>
          <p:cNvPr id="5" name="Right Arrow 4"/>
          <p:cNvSpPr/>
          <p:nvPr/>
        </p:nvSpPr>
        <p:spPr>
          <a:xfrm rot="2220061">
            <a:off x="2613292" y="1440912"/>
            <a:ext cx="1143000" cy="4572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8890751">
            <a:off x="-6398" y="4147807"/>
            <a:ext cx="1143000" cy="4572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505200" y="3048000"/>
            <a:ext cx="2133600" cy="1200329"/>
          </a:xfrm>
          <a:prstGeom prst="rect">
            <a:avLst/>
          </a:prstGeom>
          <a:solidFill>
            <a:schemeClr val="accent2">
              <a:lumMod val="20000"/>
              <a:lumOff val="80000"/>
            </a:schemeClr>
          </a:solidFill>
          <a:ln w="28575">
            <a:solidFill>
              <a:schemeClr val="tx1"/>
            </a:solidFill>
          </a:ln>
        </p:spPr>
        <p:txBody>
          <a:bodyPr wrap="square" rtlCol="0">
            <a:spAutoFit/>
          </a:bodyPr>
          <a:lstStyle/>
          <a:p>
            <a:pPr algn="ctr"/>
            <a:r>
              <a:rPr lang="en-US" b="1" dirty="0" smtClean="0">
                <a:solidFill>
                  <a:srgbClr val="FF0000"/>
                </a:solidFill>
                <a:effectLst>
                  <a:outerShdw blurRad="38100" dist="38100" dir="2700000" algn="tl">
                    <a:srgbClr val="000000">
                      <a:alpha val="43137"/>
                    </a:srgbClr>
                  </a:outerShdw>
                </a:effectLst>
              </a:rPr>
              <a:t>Which content standard has language closest to this learning target?</a:t>
            </a:r>
            <a:endParaRPr lang="en-US"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2" cstate="print"/>
          <a:srcRect/>
          <a:stretch>
            <a:fillRect/>
          </a:stretch>
        </p:blipFill>
        <p:spPr bwMode="auto">
          <a:xfrm>
            <a:off x="533400" y="902898"/>
            <a:ext cx="7391400" cy="5802702"/>
          </a:xfrm>
          <a:prstGeom prst="rect">
            <a:avLst/>
          </a:prstGeom>
          <a:noFill/>
          <a:ln w="9525">
            <a:noFill/>
            <a:miter lim="800000"/>
            <a:headEnd/>
            <a:tailEnd/>
          </a:ln>
        </p:spPr>
      </p:pic>
      <p:sp>
        <p:nvSpPr>
          <p:cNvPr id="2" name="Title 1"/>
          <p:cNvSpPr>
            <a:spLocks noGrp="1"/>
          </p:cNvSpPr>
          <p:nvPr>
            <p:ph type="title"/>
          </p:nvPr>
        </p:nvSpPr>
        <p:spPr>
          <a:xfrm>
            <a:off x="304800" y="-76200"/>
            <a:ext cx="8458200" cy="1143000"/>
          </a:xfrm>
        </p:spPr>
        <p:txBody>
          <a:bodyPr>
            <a:normAutofit/>
          </a:bodyPr>
          <a:lstStyle/>
          <a:p>
            <a:r>
              <a:rPr lang="en-US" sz="3200" b="1" dirty="0" smtClean="0"/>
              <a:t>Alignment between Learning Targets &amp; SSPA Q’s</a:t>
            </a:r>
            <a:endParaRPr lang="en-US" sz="3200" b="1" dirty="0"/>
          </a:p>
        </p:txBody>
      </p:sp>
      <p:grpSp>
        <p:nvGrpSpPr>
          <p:cNvPr id="9" name="Group 8"/>
          <p:cNvGrpSpPr/>
          <p:nvPr/>
        </p:nvGrpSpPr>
        <p:grpSpPr>
          <a:xfrm>
            <a:off x="5105400" y="1143000"/>
            <a:ext cx="4191000" cy="1276529"/>
            <a:chOff x="4648200" y="685800"/>
            <a:chExt cx="4191000" cy="1276529"/>
          </a:xfrm>
          <a:solidFill>
            <a:srgbClr val="FFCC00"/>
          </a:solidFill>
        </p:grpSpPr>
        <p:sp>
          <p:nvSpPr>
            <p:cNvPr id="6" name="Line Callout 1 (Accent Bar) 5"/>
            <p:cNvSpPr/>
            <p:nvPr/>
          </p:nvSpPr>
          <p:spPr>
            <a:xfrm>
              <a:off x="4648200" y="685800"/>
              <a:ext cx="4038600" cy="1066800"/>
            </a:xfrm>
            <a:prstGeom prst="accentCallout1">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ysClr val="windowText" lastClr="000000"/>
                  </a:solidFill>
                </a:ln>
                <a:solidFill>
                  <a:schemeClr val="bg1"/>
                </a:solidFill>
              </a:endParaRPr>
            </a:p>
          </p:txBody>
        </p:sp>
        <p:sp>
          <p:nvSpPr>
            <p:cNvPr id="8" name="TextBox 7"/>
            <p:cNvSpPr txBox="1"/>
            <p:nvPr/>
          </p:nvSpPr>
          <p:spPr>
            <a:xfrm>
              <a:off x="4648200" y="762000"/>
              <a:ext cx="4191000" cy="1200329"/>
            </a:xfrm>
            <a:prstGeom prst="rect">
              <a:avLst/>
            </a:prstGeom>
            <a:grpFill/>
          </p:spPr>
          <p:txBody>
            <a:bodyPr wrap="square" rtlCol="0">
              <a:spAutoFit/>
            </a:bodyPr>
            <a:lstStyle/>
            <a:p>
              <a:pPr lvl="0"/>
              <a:r>
                <a:rPr lang="en-US" dirty="0"/>
                <a:t>I can </a:t>
              </a:r>
              <a:r>
                <a:rPr lang="en-US" dirty="0" smtClean="0"/>
                <a:t>describe how the Indus River Valley and Ancient China were made distinctive by their human and physical characteristics.</a:t>
              </a:r>
              <a:endParaRPr lang="en-US" dirty="0"/>
            </a:p>
          </p:txBody>
        </p:sp>
      </p:grpSp>
      <p:pic>
        <p:nvPicPr>
          <p:cNvPr id="3076" name="Picture 4"/>
          <p:cNvPicPr>
            <a:picLocks noChangeAspect="1" noChangeArrowheads="1"/>
          </p:cNvPicPr>
          <p:nvPr/>
        </p:nvPicPr>
        <p:blipFill>
          <a:blip r:embed="rId3" cstate="print"/>
          <a:srcRect/>
          <a:stretch>
            <a:fillRect/>
          </a:stretch>
        </p:blipFill>
        <p:spPr bwMode="auto">
          <a:xfrm>
            <a:off x="3429000" y="3581400"/>
            <a:ext cx="5495925" cy="3152775"/>
          </a:xfrm>
          <a:prstGeom prst="rect">
            <a:avLst/>
          </a:prstGeom>
          <a:noFill/>
          <a:ln w="38100">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3076"/>
                                        </p:tgtEl>
                                        <p:attrNameLst>
                                          <p:attrName>style.visibility</p:attrName>
                                        </p:attrNameLst>
                                      </p:cBhvr>
                                      <p:to>
                                        <p:strVal val="visible"/>
                                      </p:to>
                                    </p:set>
                                    <p:anim calcmode="lin" valueType="num">
                                      <p:cBhvr>
                                        <p:cTn id="12" dur="1000" fill="hold"/>
                                        <p:tgtEl>
                                          <p:spTgt spid="3076"/>
                                        </p:tgtEl>
                                        <p:attrNameLst>
                                          <p:attrName>ppt_w</p:attrName>
                                        </p:attrNameLst>
                                      </p:cBhvr>
                                      <p:tavLst>
                                        <p:tav tm="0">
                                          <p:val>
                                            <p:fltVal val="0"/>
                                          </p:val>
                                        </p:tav>
                                        <p:tav tm="100000">
                                          <p:val>
                                            <p:strVal val="#ppt_w"/>
                                          </p:val>
                                        </p:tav>
                                      </p:tavLst>
                                    </p:anim>
                                    <p:anim calcmode="lin" valueType="num">
                                      <p:cBhvr>
                                        <p:cTn id="13" dur="1000" fill="hold"/>
                                        <p:tgtEl>
                                          <p:spTgt spid="3076"/>
                                        </p:tgtEl>
                                        <p:attrNameLst>
                                          <p:attrName>ppt_h</p:attrName>
                                        </p:attrNameLst>
                                      </p:cBhvr>
                                      <p:tavLst>
                                        <p:tav tm="0">
                                          <p:val>
                                            <p:fltVal val="0"/>
                                          </p:val>
                                        </p:tav>
                                        <p:tav tm="100000">
                                          <p:val>
                                            <p:strVal val="#ppt_h"/>
                                          </p:val>
                                        </p:tav>
                                      </p:tavLst>
                                    </p:anim>
                                    <p:anim calcmode="lin" valueType="num">
                                      <p:cBhvr>
                                        <p:cTn id="14" dur="1000" fill="hold"/>
                                        <p:tgtEl>
                                          <p:spTgt spid="3076"/>
                                        </p:tgtEl>
                                        <p:attrNameLst>
                                          <p:attrName>style.rotation</p:attrName>
                                        </p:attrNameLst>
                                      </p:cBhvr>
                                      <p:tavLst>
                                        <p:tav tm="0">
                                          <p:val>
                                            <p:fltVal val="90"/>
                                          </p:val>
                                        </p:tav>
                                        <p:tav tm="100000">
                                          <p:val>
                                            <p:fltVal val="0"/>
                                          </p:val>
                                        </p:tav>
                                      </p:tavLst>
                                    </p:anim>
                                    <p:animEffect transition="in" filter="fade">
                                      <p:cBhvr>
                                        <p:cTn id="15"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2000"/>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latin typeface="MV Boli" pitchFamily="2" charset="0"/>
                <a:cs typeface="MV Boli" pitchFamily="2" charset="0"/>
              </a:rPr>
              <a:t>Update on District SSPA’s</a:t>
            </a:r>
            <a:endParaRPr lang="en-US" b="1" cap="small" dirty="0">
              <a:effectLst>
                <a:outerShdw blurRad="38100" dist="38100" dir="2700000" algn="tl">
                  <a:srgbClr val="000000">
                    <a:alpha val="43137"/>
                  </a:srgbClr>
                </a:outerShdw>
              </a:effectLst>
              <a:latin typeface="MV Boli" pitchFamily="2" charset="0"/>
              <a:cs typeface="MV Boli" pitchFamily="2" charset="0"/>
            </a:endParaRPr>
          </a:p>
        </p:txBody>
      </p:sp>
      <p:sp>
        <p:nvSpPr>
          <p:cNvPr id="3" name="Content Placeholder 2"/>
          <p:cNvSpPr>
            <a:spLocks noGrp="1"/>
          </p:cNvSpPr>
          <p:nvPr>
            <p:ph idx="1"/>
          </p:nvPr>
        </p:nvSpPr>
        <p:spPr/>
        <p:txBody>
          <a:bodyPr>
            <a:noAutofit/>
          </a:bodyPr>
          <a:lstStyle/>
          <a:p>
            <a:pPr>
              <a:buNone/>
            </a:pPr>
            <a:r>
              <a:rPr lang="en-US" sz="4000" b="1" cap="small" dirty="0" smtClean="0">
                <a:effectLst>
                  <a:outerShdw blurRad="38100" dist="38100" dir="2700000" algn="tl">
                    <a:srgbClr val="000000">
                      <a:alpha val="43137"/>
                    </a:srgbClr>
                  </a:outerShdw>
                </a:effectLst>
                <a:latin typeface="MV Boli" pitchFamily="2" charset="0"/>
                <a:cs typeface="MV Boli" pitchFamily="2" charset="0"/>
              </a:rPr>
              <a:t>The current plan is for there to only be TWO district SSPA’s provided for the 2012-2013 school year.</a:t>
            </a:r>
          </a:p>
          <a:p>
            <a:pPr>
              <a:buNone/>
            </a:pPr>
            <a:r>
              <a:rPr lang="en-US" sz="4000" b="1" cap="small" dirty="0" smtClean="0">
                <a:effectLst>
                  <a:outerShdw blurRad="38100" dist="38100" dir="2700000" algn="tl">
                    <a:srgbClr val="000000">
                      <a:alpha val="43137"/>
                    </a:srgbClr>
                  </a:outerShdw>
                </a:effectLst>
                <a:latin typeface="MV Boli" pitchFamily="2" charset="0"/>
                <a:cs typeface="MV Boli" pitchFamily="2" charset="0"/>
              </a:rPr>
              <a:t>The windows are: </a:t>
            </a:r>
          </a:p>
          <a:p>
            <a:pPr marL="514350" indent="-514350">
              <a:buFont typeface="+mj-lt"/>
              <a:buAutoNum type="arabicParenR"/>
            </a:pPr>
            <a:r>
              <a:rPr lang="en-US" sz="4000" b="1" cap="small" dirty="0" smtClean="0">
                <a:effectLst>
                  <a:outerShdw blurRad="38100" dist="38100" dir="2700000" algn="tl">
                    <a:srgbClr val="000000">
                      <a:alpha val="43137"/>
                    </a:srgbClr>
                  </a:outerShdw>
                </a:effectLst>
                <a:latin typeface="MV Boli" pitchFamily="2" charset="0"/>
                <a:cs typeface="MV Boli" pitchFamily="2" charset="0"/>
              </a:rPr>
              <a:t>October 22 – November 2</a:t>
            </a:r>
          </a:p>
          <a:p>
            <a:pPr marL="514350" indent="-514350">
              <a:buFont typeface="+mj-lt"/>
              <a:buAutoNum type="arabicParenR"/>
            </a:pPr>
            <a:r>
              <a:rPr lang="en-US" sz="4000" b="1" cap="small" dirty="0" smtClean="0">
                <a:effectLst>
                  <a:outerShdw blurRad="38100" dist="38100" dir="2700000" algn="tl">
                    <a:srgbClr val="000000">
                      <a:alpha val="43137"/>
                    </a:srgbClr>
                  </a:outerShdw>
                </a:effectLst>
                <a:latin typeface="MV Boli" pitchFamily="2" charset="0"/>
                <a:cs typeface="MV Boli" pitchFamily="2" charset="0"/>
              </a:rPr>
              <a:t>February 11-22</a:t>
            </a:r>
            <a:endParaRPr lang="en-US" sz="4000" b="1" cap="small" dirty="0">
              <a:effectLst>
                <a:outerShdw blurRad="38100" dist="38100" dir="2700000" algn="tl">
                  <a:srgbClr val="000000">
                    <a:alpha val="43137"/>
                  </a:srgbClr>
                </a:outerShdw>
              </a:effectLst>
              <a:latin typeface="MV Boli" pitchFamily="2" charset="0"/>
              <a:cs typeface="MV Boli" pitchFamily="2" charset="0"/>
            </a:endParaRPr>
          </a:p>
        </p:txBody>
      </p:sp>
      <p:sp>
        <p:nvSpPr>
          <p:cNvPr id="4" name="Oval 3"/>
          <p:cNvSpPr/>
          <p:nvPr/>
        </p:nvSpPr>
        <p:spPr>
          <a:xfrm>
            <a:off x="3733800" y="2133600"/>
            <a:ext cx="1447800" cy="76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l="-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latin typeface="Bradley Hand ITC" pitchFamily="66" charset="0"/>
              </a:rPr>
              <a:t>Learning Targets</a:t>
            </a:r>
            <a:endParaRPr lang="en-US" b="1" cap="small" dirty="0">
              <a:effectLst>
                <a:outerShdw blurRad="38100" dist="38100" dir="2700000" algn="tl">
                  <a:srgbClr val="000000">
                    <a:alpha val="43137"/>
                  </a:srgbClr>
                </a:outerShdw>
              </a:effectLst>
              <a:latin typeface="Bradley Hand ITC" pitchFamily="66" charset="0"/>
            </a:endParaRPr>
          </a:p>
        </p:txBody>
      </p:sp>
      <p:sp>
        <p:nvSpPr>
          <p:cNvPr id="3" name="Content Placeholder 2"/>
          <p:cNvSpPr>
            <a:spLocks noGrp="1"/>
          </p:cNvSpPr>
          <p:nvPr>
            <p:ph idx="1"/>
          </p:nvPr>
        </p:nvSpPr>
        <p:spPr>
          <a:xfrm>
            <a:off x="457200" y="1524000"/>
            <a:ext cx="8229600" cy="5334000"/>
          </a:xfrm>
        </p:spPr>
        <p:txBody>
          <a:bodyPr>
            <a:normAutofit lnSpcReduction="10000"/>
          </a:bodyPr>
          <a:lstStyle/>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plan engaging lessons using the KCAS 4.1 Social Studies Standards for Grading Period 1.</a:t>
            </a:r>
          </a:p>
          <a:p>
            <a:pPr>
              <a:buNone/>
            </a:pPr>
            <a:endParaRPr lang="en-US" b="1" cap="small" dirty="0" smtClean="0">
              <a:effectLst>
                <a:outerShdw blurRad="38100" dist="38100" dir="2700000" algn="tl">
                  <a:srgbClr val="000000">
                    <a:alpha val="43137"/>
                  </a:srgbClr>
                </a:outerShdw>
              </a:effectLst>
              <a:latin typeface="Bradley Hand ITC" pitchFamily="66" charset="0"/>
            </a:endParaRPr>
          </a:p>
          <a:p>
            <a:pPr>
              <a:buNone/>
            </a:pPr>
            <a:endParaRPr lang="en-US" b="1" cap="small" dirty="0" smtClean="0">
              <a:effectLst>
                <a:outerShdw blurRad="38100" dist="38100" dir="2700000" algn="tl">
                  <a:srgbClr val="000000">
                    <a:alpha val="43137"/>
                  </a:srgbClr>
                </a:outerShdw>
              </a:effectLst>
              <a:latin typeface="Bradley Hand ITC" pitchFamily="66" charset="0"/>
            </a:endParaRPr>
          </a:p>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identify and develop formative and summative assessments to assess student learning in social studies.</a:t>
            </a:r>
            <a:endParaRPr lang="en-US" b="1" cap="small" dirty="0">
              <a:effectLst>
                <a:outerShdw blurRad="38100" dist="38100" dir="2700000" algn="tl">
                  <a:srgbClr val="000000">
                    <a:alpha val="43137"/>
                  </a:srgbClr>
                </a:outerShdw>
              </a:effectLst>
              <a:latin typeface="Bradley Hand ITC"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Alignment between </a:t>
            </a:r>
            <a:r>
              <a:rPr lang="en-US" b="1" dirty="0" smtClean="0">
                <a:solidFill>
                  <a:srgbClr val="0070C0"/>
                </a:solidFill>
                <a:effectLst>
                  <a:outerShdw blurRad="38100" dist="38100" dir="2700000" algn="tl">
                    <a:srgbClr val="000000">
                      <a:alpha val="43137"/>
                    </a:srgbClr>
                  </a:outerShdw>
                </a:effectLst>
              </a:rPr>
              <a:t>Learning Targets </a:t>
            </a:r>
            <a:r>
              <a:rPr lang="en-US" b="1" dirty="0" smtClean="0">
                <a:effectLst>
                  <a:outerShdw blurRad="38100" dist="38100" dir="2700000" algn="tl">
                    <a:srgbClr val="000000">
                      <a:alpha val="43137"/>
                    </a:srgbClr>
                  </a:outerShdw>
                </a:effectLst>
              </a:rPr>
              <a:t>and </a:t>
            </a:r>
            <a:r>
              <a:rPr lang="en-US" b="1" dirty="0" smtClean="0">
                <a:solidFill>
                  <a:srgbClr val="7030A0"/>
                </a:solidFill>
                <a:effectLst>
                  <a:outerShdw blurRad="38100" dist="38100" dir="2700000" algn="tl">
                    <a:srgbClr val="000000">
                      <a:alpha val="43137"/>
                    </a:srgbClr>
                  </a:outerShdw>
                </a:effectLst>
              </a:rPr>
              <a:t>Instruction</a:t>
            </a:r>
            <a:endParaRPr lang="en-US" b="1" dirty="0">
              <a:solidFill>
                <a:srgbClr val="7030A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874837"/>
            <a:ext cx="8229600" cy="4525963"/>
          </a:xfrm>
        </p:spPr>
        <p:txBody>
          <a:bodyPr/>
          <a:lstStyle/>
          <a:p>
            <a:r>
              <a:rPr lang="en-US" dirty="0" smtClean="0"/>
              <a:t>The learning targets use the language of the KCAS Standards</a:t>
            </a:r>
          </a:p>
          <a:p>
            <a:r>
              <a:rPr lang="en-US" dirty="0" smtClean="0"/>
              <a:t>The learning targets are fewer and broader</a:t>
            </a:r>
          </a:p>
          <a:p>
            <a:r>
              <a:rPr lang="en-US" dirty="0" smtClean="0"/>
              <a:t>The learning targets are student-friendly</a:t>
            </a:r>
          </a:p>
          <a:p>
            <a:endParaRPr lang="en-US" dirty="0" smtClean="0"/>
          </a:p>
          <a:p>
            <a:pPr>
              <a:buNone/>
            </a:pPr>
            <a:r>
              <a:rPr lang="en-US" b="1" dirty="0" smtClean="0">
                <a:solidFill>
                  <a:srgbClr val="7030A0"/>
                </a:solidFill>
                <a:effectLst>
                  <a:outerShdw blurRad="38100" dist="38100" dir="2700000" algn="tl">
                    <a:srgbClr val="000000">
                      <a:alpha val="43137"/>
                    </a:srgbClr>
                  </a:outerShdw>
                </a:effectLst>
              </a:rPr>
              <a:t>Your instruction should be as differentiated as your students in teaching the Program of Studies goals and standards to your students.</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40000"/>
            <a:lum/>
          </a:blip>
          <a:srcRect/>
          <a:stretch>
            <a:fillRect l="-1000" t="-2000" r="-1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effectLst>
                  <a:outerShdw blurRad="38100" dist="38100" dir="2700000" algn="tl">
                    <a:srgbClr val="000000">
                      <a:alpha val="43137"/>
                    </a:srgbClr>
                  </a:outerShdw>
                </a:effectLst>
              </a:rPr>
              <a:t>Grade 7 Social Studies Instruction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4800" b="1" dirty="0" smtClean="0"/>
              <a:t>Overview of Content</a:t>
            </a:r>
          </a:p>
          <a:p>
            <a:r>
              <a:rPr lang="en-US" sz="4800" b="1" dirty="0" smtClean="0"/>
              <a:t>Use of TCI</a:t>
            </a:r>
          </a:p>
          <a:p>
            <a:r>
              <a:rPr lang="en-US" sz="4800" b="1" dirty="0" smtClean="0"/>
              <a:t>Use of Multiple Intelligences</a:t>
            </a:r>
          </a:p>
          <a:p>
            <a:r>
              <a:rPr lang="en-US" sz="4800" b="1" dirty="0" smtClean="0"/>
              <a:t>Resources </a:t>
            </a:r>
            <a:r>
              <a:rPr lang="en-US" sz="4800" b="1" dirty="0" smtClean="0"/>
              <a:t>in Grade 7</a:t>
            </a:r>
          </a:p>
          <a:p>
            <a:endParaRPr lang="en-US" dirty="0" smtClean="0"/>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6" name="Content Placeholder 5" descr="Unit links.JPG"/>
          <p:cNvPicPr>
            <a:picLocks noGrp="1" noChangeAspect="1"/>
          </p:cNvPicPr>
          <p:nvPr>
            <p:ph idx="1"/>
          </p:nvPr>
        </p:nvPicPr>
        <p:blipFill>
          <a:blip r:embed="rId2" cstate="print"/>
          <a:stretch>
            <a:fillRect/>
          </a:stretch>
        </p:blipFill>
        <p:spPr>
          <a:xfrm>
            <a:off x="152400" y="1371600"/>
            <a:ext cx="889233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 name="Group 8"/>
          <p:cNvGrpSpPr/>
          <p:nvPr/>
        </p:nvGrpSpPr>
        <p:grpSpPr>
          <a:xfrm rot="310828">
            <a:off x="4876800" y="2912867"/>
            <a:ext cx="3124200" cy="2895600"/>
            <a:chOff x="4876800" y="2286000"/>
            <a:chExt cx="3124200" cy="2895600"/>
          </a:xfrm>
        </p:grpSpPr>
        <p:sp>
          <p:nvSpPr>
            <p:cNvPr id="7" name="Left Arrow 6"/>
            <p:cNvSpPr/>
            <p:nvPr/>
          </p:nvSpPr>
          <p:spPr>
            <a:xfrm>
              <a:off x="4876800" y="2286000"/>
              <a:ext cx="3124200" cy="28956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5257800" y="3200400"/>
              <a:ext cx="2743200" cy="1138773"/>
            </a:xfrm>
            <a:prstGeom prst="rect">
              <a:avLst/>
            </a:prstGeom>
            <a:noFill/>
          </p:spPr>
          <p:txBody>
            <a:bodyPr wrap="square" rtlCol="0">
              <a:spAutoFit/>
            </a:bodyPr>
            <a:lstStyle/>
            <a:p>
              <a:pPr algn="r"/>
              <a:r>
                <a:rPr lang="en-US" sz="1700" b="1" dirty="0" smtClean="0">
                  <a:solidFill>
                    <a:srgbClr val="FFFF00"/>
                  </a:solidFill>
                  <a:effectLst>
                    <a:outerShdw blurRad="38100" dist="38100" dir="2700000" algn="tl">
                      <a:srgbClr val="000000">
                        <a:alpha val="43137"/>
                      </a:srgbClr>
                    </a:outerShdw>
                  </a:effectLst>
                </a:rPr>
                <a:t>The Units are Bookmarked!  </a:t>
              </a:r>
              <a:r>
                <a:rPr lang="en-US" sz="1700" b="1" dirty="0" smtClean="0">
                  <a:solidFill>
                    <a:schemeClr val="bg1"/>
                  </a:solidFill>
                  <a:effectLst>
                    <a:outerShdw blurRad="38100" dist="38100" dir="2700000" algn="tl">
                      <a:srgbClr val="000000">
                        <a:alpha val="43137"/>
                      </a:srgbClr>
                    </a:outerShdw>
                  </a:effectLst>
                </a:rPr>
                <a:t>Control-Click on the         Unit you want to go              to in the map!</a:t>
              </a:r>
              <a:endParaRPr lang="en-US" sz="1700" b="1" dirty="0">
                <a:solidFill>
                  <a:schemeClr val="bg1"/>
                </a:solidFill>
                <a:effectLst>
                  <a:outerShdw blurRad="38100" dist="38100" dir="2700000" algn="tl">
                    <a:srgbClr val="000000">
                      <a:alpha val="43137"/>
                    </a:srgbClr>
                  </a:outerShdw>
                </a:effectLst>
              </a:endParaRPr>
            </a:p>
          </p:txBody>
        </p:sp>
      </p:grpSp>
      <p:sp>
        <p:nvSpPr>
          <p:cNvPr id="9" name="TextBox 8"/>
          <p:cNvSpPr txBox="1"/>
          <p:nvPr/>
        </p:nvSpPr>
        <p:spPr>
          <a:xfrm rot="20368794">
            <a:off x="-657056" y="570000"/>
            <a:ext cx="8148488" cy="769441"/>
          </a:xfrm>
          <a:prstGeom prst="rect">
            <a:avLst/>
          </a:prstGeom>
          <a:solidFill>
            <a:srgbClr val="FFFF00"/>
          </a:solidFill>
          <a:ln w="57150">
            <a:solidFill>
              <a:schemeClr val="tx1"/>
            </a:solidFill>
          </a:ln>
        </p:spPr>
        <p:txBody>
          <a:bodyPr wrap="square" rtlCol="0">
            <a:spAutoFit/>
          </a:bodyPr>
          <a:lstStyle/>
          <a:p>
            <a:r>
              <a:rPr lang="en-US" sz="4400" b="1" cap="small" dirty="0" smtClean="0">
                <a:solidFill>
                  <a:srgbClr val="FF0000"/>
                </a:solidFill>
                <a:latin typeface="Arial Rounded MT Bold" pitchFamily="34" charset="0"/>
              </a:rPr>
              <a:t>   Remember this slide?</a:t>
            </a:r>
            <a:endParaRPr lang="en-US" sz="4400" b="1" cap="small" dirty="0">
              <a:solidFill>
                <a:srgbClr val="FF0000"/>
              </a:solidFill>
              <a:latin typeface="Arial Rounded MT Bold" pitchFamily="34" charset="0"/>
            </a:endParaRPr>
          </a:p>
        </p:txBody>
      </p:sp>
      <p:grpSp>
        <p:nvGrpSpPr>
          <p:cNvPr id="10" name="Group 8"/>
          <p:cNvGrpSpPr/>
          <p:nvPr/>
        </p:nvGrpSpPr>
        <p:grpSpPr>
          <a:xfrm rot="310828">
            <a:off x="4828629" y="2726477"/>
            <a:ext cx="3136243" cy="2895600"/>
            <a:chOff x="4876800" y="2286000"/>
            <a:chExt cx="3136243" cy="2895600"/>
          </a:xfrm>
        </p:grpSpPr>
        <p:sp>
          <p:nvSpPr>
            <p:cNvPr id="11" name="Left Arrow 10"/>
            <p:cNvSpPr/>
            <p:nvPr/>
          </p:nvSpPr>
          <p:spPr>
            <a:xfrm>
              <a:off x="4876800" y="2286000"/>
              <a:ext cx="3124200" cy="2895600"/>
            </a:xfrm>
            <a:prstGeom prst="leftArrow">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TextBox 11"/>
            <p:cNvSpPr txBox="1"/>
            <p:nvPr/>
          </p:nvSpPr>
          <p:spPr>
            <a:xfrm>
              <a:off x="5269843" y="3092003"/>
              <a:ext cx="2743200" cy="1138773"/>
            </a:xfrm>
            <a:prstGeom prst="rect">
              <a:avLst/>
            </a:prstGeom>
            <a:noFill/>
          </p:spPr>
          <p:txBody>
            <a:bodyPr wrap="square" rtlCol="0">
              <a:spAutoFit/>
            </a:bodyPr>
            <a:lstStyle/>
            <a:p>
              <a:pPr algn="r"/>
              <a:r>
                <a:rPr lang="en-US" sz="1700" b="1" dirty="0" smtClean="0">
                  <a:solidFill>
                    <a:schemeClr val="tx2"/>
                  </a:solidFill>
                </a:rPr>
                <a:t>These are the Units </a:t>
              </a:r>
            </a:p>
            <a:p>
              <a:pPr algn="r"/>
              <a:r>
                <a:rPr lang="en-US" sz="1700" b="1" dirty="0" smtClean="0">
                  <a:solidFill>
                    <a:schemeClr val="tx2"/>
                  </a:solidFill>
                </a:rPr>
                <a:t>of the Curriculum!  </a:t>
              </a:r>
            </a:p>
            <a:p>
              <a:pPr algn="r"/>
              <a:r>
                <a:rPr lang="en-US" sz="1700" b="1" dirty="0" smtClean="0">
                  <a:solidFill>
                    <a:srgbClr val="FF0000"/>
                  </a:solidFill>
                </a:rPr>
                <a:t>How do we pace our instruction to teach it all?</a:t>
              </a:r>
              <a:endParaRPr lang="en-US" sz="1700" b="1" dirty="0">
                <a:solidFill>
                  <a:srgbClr val="FF0000"/>
                </a:solidFill>
              </a:endParaRPr>
            </a:p>
          </p:txBody>
        </p:sp>
      </p:grpSp>
      <p:sp>
        <p:nvSpPr>
          <p:cNvPr id="13" name="TextBox 12"/>
          <p:cNvSpPr txBox="1"/>
          <p:nvPr/>
        </p:nvSpPr>
        <p:spPr>
          <a:xfrm>
            <a:off x="6019800" y="457200"/>
            <a:ext cx="2971800" cy="2308324"/>
          </a:xfrm>
          <a:prstGeom prst="rect">
            <a:avLst/>
          </a:prstGeom>
          <a:solidFill>
            <a:srgbClr val="FFFF00"/>
          </a:solidFill>
          <a:ln w="38100">
            <a:solidFill>
              <a:schemeClr val="tx1"/>
            </a:solidFill>
          </a:ln>
        </p:spPr>
        <p:txBody>
          <a:bodyPr wrap="square" rtlCol="0">
            <a:spAutoFit/>
          </a:bodyPr>
          <a:lstStyle/>
          <a:p>
            <a:r>
              <a:rPr lang="en-US" dirty="0" smtClean="0"/>
              <a:t>SS-07-5.3.5</a:t>
            </a:r>
          </a:p>
          <a:p>
            <a:r>
              <a:rPr lang="en-US" dirty="0" smtClean="0"/>
              <a:t>Students will explain how the Age of Exploration (early civilizations prior to 1500 A.D.) produced extensive contact among isolated cultures and explain the impact of this contact.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990601" y="157162"/>
            <a:ext cx="7162799" cy="61828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Oval 4"/>
          <p:cNvSpPr/>
          <p:nvPr/>
        </p:nvSpPr>
        <p:spPr>
          <a:xfrm>
            <a:off x="2057400" y="990600"/>
            <a:ext cx="838200" cy="304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638800" y="1981200"/>
            <a:ext cx="838200" cy="304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745523">
            <a:off x="247216" y="4269129"/>
            <a:ext cx="5257800" cy="1815882"/>
          </a:xfrm>
          <a:prstGeom prst="rect">
            <a:avLst/>
          </a:prstGeom>
          <a:solidFill>
            <a:srgbClr val="FFFF00"/>
          </a:solidFill>
          <a:ln w="38100">
            <a:solidFill>
              <a:srgbClr val="FF0000"/>
            </a:solidFill>
          </a:ln>
        </p:spPr>
        <p:txBody>
          <a:bodyPr wrap="square" rtlCol="0">
            <a:spAutoFit/>
          </a:bodyPr>
          <a:lstStyle/>
          <a:p>
            <a:pPr algn="ctr"/>
            <a:r>
              <a:rPr lang="en-US" sz="2800" dirty="0" smtClean="0">
                <a:solidFill>
                  <a:srgbClr val="FF0000"/>
                </a:solidFill>
                <a:latin typeface="Segoe Print" pitchFamily="2" charset="0"/>
              </a:rPr>
              <a:t>If you need more time to effectively teach a topic, try to borrow it from within the Unit Duration.</a:t>
            </a:r>
            <a:endParaRPr lang="en-US" sz="2800" dirty="0">
              <a:solidFill>
                <a:srgbClr val="FF0000"/>
              </a:solidFill>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6" name="Content Placeholder 5" descr="Unit links.JPG"/>
          <p:cNvPicPr>
            <a:picLocks noGrp="1" noChangeAspect="1"/>
          </p:cNvPicPr>
          <p:nvPr>
            <p:ph idx="1"/>
          </p:nvPr>
        </p:nvPicPr>
        <p:blipFill>
          <a:blip r:embed="rId2" cstate="print"/>
          <a:stretch>
            <a:fillRect/>
          </a:stretch>
        </p:blipFill>
        <p:spPr>
          <a:xfrm>
            <a:off x="92628" y="1371600"/>
            <a:ext cx="889233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 name="Group 8"/>
          <p:cNvGrpSpPr/>
          <p:nvPr/>
        </p:nvGrpSpPr>
        <p:grpSpPr>
          <a:xfrm rot="310828">
            <a:off x="4876800" y="2912867"/>
            <a:ext cx="3124200" cy="2895600"/>
            <a:chOff x="4876800" y="2286000"/>
            <a:chExt cx="3124200" cy="2895600"/>
          </a:xfrm>
        </p:grpSpPr>
        <p:sp>
          <p:nvSpPr>
            <p:cNvPr id="7" name="Left Arrow 6"/>
            <p:cNvSpPr/>
            <p:nvPr/>
          </p:nvSpPr>
          <p:spPr>
            <a:xfrm>
              <a:off x="4876800" y="2286000"/>
              <a:ext cx="3124200" cy="28956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5257800" y="3200400"/>
              <a:ext cx="2743200" cy="1138773"/>
            </a:xfrm>
            <a:prstGeom prst="rect">
              <a:avLst/>
            </a:prstGeom>
            <a:noFill/>
          </p:spPr>
          <p:txBody>
            <a:bodyPr wrap="square" rtlCol="0">
              <a:spAutoFit/>
            </a:bodyPr>
            <a:lstStyle/>
            <a:p>
              <a:pPr algn="r"/>
              <a:r>
                <a:rPr lang="en-US" sz="1700" b="1" dirty="0" smtClean="0">
                  <a:solidFill>
                    <a:srgbClr val="FFFF00"/>
                  </a:solidFill>
                  <a:effectLst>
                    <a:outerShdw blurRad="38100" dist="38100" dir="2700000" algn="tl">
                      <a:srgbClr val="000000">
                        <a:alpha val="43137"/>
                      </a:srgbClr>
                    </a:outerShdw>
                  </a:effectLst>
                </a:rPr>
                <a:t>The Units are Bookmarked!  </a:t>
              </a:r>
              <a:r>
                <a:rPr lang="en-US" sz="1700" b="1" dirty="0" smtClean="0">
                  <a:solidFill>
                    <a:schemeClr val="bg1"/>
                  </a:solidFill>
                  <a:effectLst>
                    <a:outerShdw blurRad="38100" dist="38100" dir="2700000" algn="tl">
                      <a:srgbClr val="000000">
                        <a:alpha val="43137"/>
                      </a:srgbClr>
                    </a:outerShdw>
                  </a:effectLst>
                </a:rPr>
                <a:t>Control-Click on the         Unit you want to go              to in the map!</a:t>
              </a:r>
              <a:endParaRPr lang="en-US" sz="1700" b="1" dirty="0">
                <a:solidFill>
                  <a:schemeClr val="bg1"/>
                </a:solidFill>
                <a:effectLst>
                  <a:outerShdw blurRad="38100" dist="38100" dir="2700000" algn="tl">
                    <a:srgbClr val="000000">
                      <a:alpha val="43137"/>
                    </a:srgbClr>
                  </a:outerShdw>
                </a:effectLst>
              </a:endParaRPr>
            </a:p>
          </p:txBody>
        </p:sp>
      </p:grpSp>
      <p:grpSp>
        <p:nvGrpSpPr>
          <p:cNvPr id="4" name="Group 8"/>
          <p:cNvGrpSpPr/>
          <p:nvPr/>
        </p:nvGrpSpPr>
        <p:grpSpPr>
          <a:xfrm rot="310828">
            <a:off x="4828621" y="2726655"/>
            <a:ext cx="3140203" cy="2895600"/>
            <a:chOff x="4876800" y="2286000"/>
            <a:chExt cx="3140203" cy="2895600"/>
          </a:xfrm>
        </p:grpSpPr>
        <p:sp>
          <p:nvSpPr>
            <p:cNvPr id="11" name="Left Arrow 10"/>
            <p:cNvSpPr/>
            <p:nvPr/>
          </p:nvSpPr>
          <p:spPr>
            <a:xfrm>
              <a:off x="4876800" y="2286000"/>
              <a:ext cx="3124200" cy="2895600"/>
            </a:xfrm>
            <a:prstGeom prst="leftArrow">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TextBox 11"/>
            <p:cNvSpPr txBox="1"/>
            <p:nvPr/>
          </p:nvSpPr>
          <p:spPr>
            <a:xfrm>
              <a:off x="5143675" y="3266486"/>
              <a:ext cx="2873328" cy="877163"/>
            </a:xfrm>
            <a:prstGeom prst="rect">
              <a:avLst/>
            </a:prstGeom>
            <a:noFill/>
          </p:spPr>
          <p:txBody>
            <a:bodyPr wrap="square" rtlCol="0">
              <a:spAutoFit/>
            </a:bodyPr>
            <a:lstStyle/>
            <a:p>
              <a:pPr algn="r"/>
              <a:r>
                <a:rPr lang="en-US" sz="1700" b="1" dirty="0" smtClean="0">
                  <a:solidFill>
                    <a:schemeClr val="tx2"/>
                  </a:solidFill>
                </a:rPr>
                <a:t>This is a lot to teach!</a:t>
              </a:r>
            </a:p>
            <a:p>
              <a:pPr algn="r"/>
              <a:r>
                <a:rPr lang="en-US" sz="1700" b="1" dirty="0" smtClean="0">
                  <a:solidFill>
                    <a:srgbClr val="FF0000"/>
                  </a:solidFill>
                </a:rPr>
                <a:t>You could teach a year-long course on any of these units!</a:t>
              </a:r>
              <a:endParaRPr lang="en-US" sz="1700" b="1" dirty="0">
                <a:solidFill>
                  <a:srgbClr val="FF0000"/>
                </a:solidFill>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5122" name="Picture 2" descr="C:\Users\rthomas2\AppData\Local\Microsoft\Windows\Temporary Internet Files\Content.IE5\AKIJWCSX\MC900037388[1].wmf"/>
          <p:cNvPicPr>
            <a:picLocks noChangeAspect="1" noChangeArrowheads="1"/>
          </p:cNvPicPr>
          <p:nvPr/>
        </p:nvPicPr>
        <p:blipFill>
          <a:blip r:embed="rId3" cstate="print"/>
          <a:srcRect/>
          <a:stretch>
            <a:fillRect/>
          </a:stretch>
        </p:blipFill>
        <p:spPr bwMode="auto">
          <a:xfrm>
            <a:off x="4293401" y="609600"/>
            <a:ext cx="4698199" cy="4495800"/>
          </a:xfrm>
          <a:prstGeom prst="rect">
            <a:avLst/>
          </a:prstGeom>
          <a:noFill/>
        </p:spPr>
      </p:pic>
      <p:sp>
        <p:nvSpPr>
          <p:cNvPr id="5" name="Title 1"/>
          <p:cNvSpPr txBox="1">
            <a:spLocks/>
          </p:cNvSpPr>
          <p:nvPr/>
        </p:nvSpPr>
        <p:spPr>
          <a:xfrm>
            <a:off x="152400" y="152400"/>
            <a:ext cx="4191000" cy="41148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small" spc="0" normalizeH="0" baseline="0" noProof="0" dirty="0" smtClean="0">
                <a:ln>
                  <a:noFill/>
                </a:ln>
                <a:solidFill>
                  <a:schemeClr val="bg2"/>
                </a:solidFill>
                <a:effectLst>
                  <a:outerShdw blurRad="38100" dist="38100" dir="2700000" algn="tl">
                    <a:srgbClr val="000000">
                      <a:alpha val="43137"/>
                    </a:srgbClr>
                  </a:outerShdw>
                </a:effectLst>
                <a:uLnTx/>
                <a:uFillTx/>
                <a:latin typeface="Comic Sans MS" pitchFamily="66" charset="0"/>
                <a:ea typeface="+mj-ea"/>
                <a:cs typeface="+mj-cs"/>
              </a:rPr>
              <a:t>Overview of Content continued</a:t>
            </a:r>
            <a:endParaRPr kumimoji="0" lang="en-US" sz="5400" b="1" i="0" u="none" strike="noStrike" kern="1200" cap="small" spc="0" normalizeH="0" baseline="0" noProof="0" dirty="0">
              <a:ln>
                <a:noFill/>
              </a:ln>
              <a:solidFill>
                <a:schemeClr val="bg2"/>
              </a:solidFill>
              <a:effectLst>
                <a:outerShdw blurRad="38100" dist="38100" dir="2700000" algn="tl">
                  <a:srgbClr val="000000">
                    <a:alpha val="43137"/>
                  </a:srgbClr>
                </a:outerShdw>
              </a:effectLst>
              <a:uLnTx/>
              <a:uFillTx/>
              <a:latin typeface="Comic Sans MS" pitchFamily="66" charset="0"/>
              <a:ea typeface="+mj-ea"/>
              <a:cs typeface="+mj-cs"/>
            </a:endParaRPr>
          </a:p>
        </p:txBody>
      </p:sp>
      <p:sp>
        <p:nvSpPr>
          <p:cNvPr id="10" name="TextBox 9"/>
          <p:cNvSpPr txBox="1"/>
          <p:nvPr/>
        </p:nvSpPr>
        <p:spPr>
          <a:xfrm>
            <a:off x="0" y="3276600"/>
            <a:ext cx="4495800" cy="3416320"/>
          </a:xfrm>
          <a:prstGeom prst="rect">
            <a:avLst/>
          </a:prstGeom>
          <a:noFill/>
        </p:spPr>
        <p:txBody>
          <a:bodyPr wrap="square" rtlCol="0">
            <a:spAutoFit/>
          </a:bodyPr>
          <a:lstStyle/>
          <a:p>
            <a:pPr algn="ctr"/>
            <a:r>
              <a:rPr lang="en-US" sz="3600" dirty="0" smtClean="0">
                <a:solidFill>
                  <a:schemeClr val="bg1"/>
                </a:solidFill>
                <a:effectLst>
                  <a:outerShdw blurRad="38100" dist="38100" dir="2700000" algn="tl">
                    <a:srgbClr val="000000">
                      <a:alpha val="43137"/>
                    </a:srgbClr>
                  </a:outerShdw>
                </a:effectLst>
                <a:latin typeface="Comic Sans MS" pitchFamily="66" charset="0"/>
              </a:rPr>
              <a:t>Is there an over-arching framework we can use to help students learn and make sense of World History?</a:t>
            </a:r>
            <a:endParaRPr lang="en-US" sz="3600" dirty="0">
              <a:solidFill>
                <a:schemeClr val="bg1"/>
              </a:solidFill>
              <a:effectLst>
                <a:outerShdw blurRad="38100" dist="38100" dir="2700000" algn="tl">
                  <a:srgbClr val="000000">
                    <a:alpha val="43137"/>
                  </a:srgbClr>
                </a:outerShdw>
              </a:effectLst>
              <a:latin typeface="Comic Sans MS" pitchFamily="66" charset="0"/>
            </a:endParaRPr>
          </a:p>
        </p:txBody>
      </p:sp>
      <p:sp>
        <p:nvSpPr>
          <p:cNvPr id="12" name="TextBox 11"/>
          <p:cNvSpPr txBox="1"/>
          <p:nvPr/>
        </p:nvSpPr>
        <p:spPr>
          <a:xfrm rot="20434488">
            <a:off x="4199125" y="5007281"/>
            <a:ext cx="4801176" cy="769441"/>
          </a:xfrm>
          <a:prstGeom prst="rect">
            <a:avLst/>
          </a:prstGeom>
          <a:solidFill>
            <a:schemeClr val="bg1"/>
          </a:solidFill>
          <a:ln w="57150">
            <a:solidFill>
              <a:srgbClr val="FF0000"/>
            </a:solidFill>
          </a:ln>
        </p:spPr>
        <p:txBody>
          <a:bodyPr wrap="square" rtlCol="0">
            <a:spAutoFit/>
          </a:bodyPr>
          <a:lstStyle/>
          <a:p>
            <a:pPr algn="ctr"/>
            <a:r>
              <a:rPr lang="en-US" sz="4400" b="1" dirty="0" smtClean="0">
                <a:solidFill>
                  <a:srgbClr val="FF0000"/>
                </a:solidFill>
                <a:effectLst>
                  <a:outerShdw blurRad="38100" dist="38100" dir="2700000" algn="tl">
                    <a:srgbClr val="000000">
                      <a:alpha val="43137"/>
                    </a:srgbClr>
                  </a:outerShdw>
                </a:effectLst>
                <a:latin typeface="Segoe Print" pitchFamily="2" charset="0"/>
              </a:rPr>
              <a:t>I think there is!</a:t>
            </a:r>
            <a:endParaRPr lang="en-US" sz="4400" b="1" dirty="0">
              <a:solidFill>
                <a:srgbClr val="FF0000"/>
              </a:solidFill>
              <a:effectLst>
                <a:outerShdw blurRad="38100" dist="38100" dir="2700000" algn="tl">
                  <a:srgbClr val="000000">
                    <a:alpha val="43137"/>
                  </a:srgbClr>
                </a:outerShdw>
              </a:effectLst>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3" name="Picture 9" descr="GGS"/>
          <p:cNvPicPr>
            <a:picLocks noChangeAspect="1" noChangeArrowheads="1"/>
          </p:cNvPicPr>
          <p:nvPr/>
        </p:nvPicPr>
        <p:blipFill>
          <a:blip r:embed="rId3" cstate="print"/>
          <a:srcRect/>
          <a:stretch>
            <a:fillRect/>
          </a:stretch>
        </p:blipFill>
        <p:spPr bwMode="auto">
          <a:xfrm>
            <a:off x="381000" y="228600"/>
            <a:ext cx="4240213" cy="6477000"/>
          </a:xfrm>
          <a:prstGeom prst="rect">
            <a:avLst/>
          </a:prstGeom>
          <a:noFill/>
          <a:ln w="38100">
            <a:solidFill>
              <a:srgbClr val="000000"/>
            </a:solidFill>
            <a:miter lim="800000"/>
            <a:headEnd/>
            <a:tailEnd/>
          </a:ln>
        </p:spPr>
      </p:pic>
      <p:sp>
        <p:nvSpPr>
          <p:cNvPr id="4" name="TextBox 3"/>
          <p:cNvSpPr txBox="1"/>
          <p:nvPr/>
        </p:nvSpPr>
        <p:spPr>
          <a:xfrm>
            <a:off x="5029200" y="457200"/>
            <a:ext cx="3886200" cy="6247864"/>
          </a:xfrm>
          <a:prstGeom prst="rect">
            <a:avLst/>
          </a:prstGeom>
          <a:noFill/>
        </p:spPr>
        <p:txBody>
          <a:bodyPr wrap="square" rtlCol="0">
            <a:spAutoFit/>
          </a:bodyPr>
          <a:lstStyle/>
          <a:p>
            <a:pPr algn="ctr"/>
            <a:r>
              <a:rPr lang="en-US" sz="4000" b="1" dirty="0" smtClean="0">
                <a:solidFill>
                  <a:schemeClr val="bg1"/>
                </a:solidFill>
                <a:effectLst>
                  <a:outerShdw blurRad="38100" dist="38100" dir="2700000" algn="tl">
                    <a:srgbClr val="000000">
                      <a:alpha val="43137"/>
                    </a:srgbClr>
                  </a:outerShdw>
                </a:effectLst>
                <a:latin typeface="MV Boli" pitchFamily="2" charset="0"/>
                <a:cs typeface="MV Boli" pitchFamily="2" charset="0"/>
              </a:rPr>
              <a:t>Using Guns, Germs, and Steel provides a narrative into which all the civilizations we teach can be scaffolded! </a:t>
            </a:r>
          </a:p>
          <a:p>
            <a:pPr algn="ctr"/>
            <a:endParaRPr lang="en-US" sz="4000" b="1" dirty="0" smtClean="0">
              <a:solidFill>
                <a:schemeClr val="bg1"/>
              </a:solidFill>
              <a:effectLst>
                <a:outerShdw blurRad="38100" dist="38100" dir="2700000" algn="tl">
                  <a:srgbClr val="000000">
                    <a:alpha val="43137"/>
                  </a:srgbClr>
                </a:outerShdw>
              </a:effectLst>
              <a:latin typeface="MV Boli" pitchFamily="2" charset="0"/>
              <a:cs typeface="MV Boli" pitchFamily="2" charset="0"/>
            </a:endParaRPr>
          </a:p>
          <a:p>
            <a:pPr algn="ctr"/>
            <a:r>
              <a:rPr lang="en-US" sz="4000" b="1" dirty="0" smtClean="0">
                <a:solidFill>
                  <a:schemeClr val="bg1"/>
                </a:solidFill>
                <a:effectLst>
                  <a:outerShdw blurRad="38100" dist="38100" dir="2700000" algn="tl">
                    <a:srgbClr val="000000">
                      <a:alpha val="43137"/>
                    </a:srgbClr>
                  </a:outerShdw>
                </a:effectLst>
                <a:latin typeface="MV Boli" pitchFamily="2" charset="0"/>
                <a:cs typeface="MV Boli" pitchFamily="2" charset="0"/>
              </a:rPr>
              <a:t>For example…</a:t>
            </a:r>
            <a:endParaRPr lang="en-US" sz="4000" b="1" dirty="0">
              <a:solidFill>
                <a:schemeClr val="bg1"/>
              </a:solidFill>
              <a:effectLst>
                <a:outerShdw blurRad="38100" dist="38100" dir="2700000" algn="tl">
                  <a:srgbClr val="000000">
                    <a:alpha val="43137"/>
                  </a:srgbClr>
                </a:outerShdw>
              </a:effectLst>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4000"/>
            <a:lum/>
          </a:blip>
          <a:srcRect/>
          <a:tile tx="0" ty="0" sx="100000" sy="100000" flip="none" algn="tl"/>
        </a:blipFill>
        <a:effectLst/>
      </p:bgPr>
    </p:bg>
    <p:spTree>
      <p:nvGrpSpPr>
        <p:cNvPr id="1" name=""/>
        <p:cNvGrpSpPr/>
        <p:nvPr/>
      </p:nvGrpSpPr>
      <p:grpSpPr>
        <a:xfrm>
          <a:off x="0" y="0"/>
          <a:ext cx="0" cy="0"/>
          <a:chOff x="0" y="0"/>
          <a:chExt cx="0" cy="0"/>
        </a:xfrm>
      </p:grpSpPr>
      <p:pic>
        <p:nvPicPr>
          <p:cNvPr id="2050" name="Picture 5" descr="MCj01940280000[1]"/>
          <p:cNvPicPr>
            <a:picLocks noChangeAspect="1" noChangeArrowheads="1"/>
          </p:cNvPicPr>
          <p:nvPr/>
        </p:nvPicPr>
        <p:blipFill>
          <a:blip r:embed="rId4" cstate="print"/>
          <a:srcRect/>
          <a:stretch>
            <a:fillRect/>
          </a:stretch>
        </p:blipFill>
        <p:spPr bwMode="auto">
          <a:xfrm>
            <a:off x="1219200" y="4953000"/>
            <a:ext cx="1785938" cy="1828800"/>
          </a:xfrm>
          <a:prstGeom prst="rect">
            <a:avLst/>
          </a:prstGeom>
          <a:noFill/>
          <a:ln w="9525">
            <a:noFill/>
            <a:miter lim="800000"/>
            <a:headEnd/>
            <a:tailEnd/>
          </a:ln>
        </p:spPr>
      </p:pic>
      <p:pic>
        <p:nvPicPr>
          <p:cNvPr id="2051" name="Picture 6" descr="j0295767"/>
          <p:cNvPicPr>
            <a:picLocks noChangeAspect="1" noChangeArrowheads="1"/>
          </p:cNvPicPr>
          <p:nvPr/>
        </p:nvPicPr>
        <p:blipFill>
          <a:blip r:embed="rId5" cstate="print"/>
          <a:srcRect/>
          <a:stretch>
            <a:fillRect/>
          </a:stretch>
        </p:blipFill>
        <p:spPr bwMode="auto">
          <a:xfrm>
            <a:off x="3048000" y="5181600"/>
            <a:ext cx="1382713" cy="1600200"/>
          </a:xfrm>
          <a:prstGeom prst="rect">
            <a:avLst/>
          </a:prstGeom>
          <a:noFill/>
          <a:ln w="9525">
            <a:noFill/>
            <a:miter lim="800000"/>
            <a:headEnd/>
            <a:tailEnd/>
          </a:ln>
        </p:spPr>
      </p:pic>
      <p:sp>
        <p:nvSpPr>
          <p:cNvPr id="31751" name="Rectangle 7"/>
          <p:cNvSpPr>
            <a:spLocks noGrp="1" noChangeArrowheads="1"/>
          </p:cNvSpPr>
          <p:nvPr>
            <p:ph type="body" idx="1"/>
          </p:nvPr>
        </p:nvSpPr>
        <p:spPr>
          <a:xfrm>
            <a:off x="0" y="304800"/>
            <a:ext cx="4267200" cy="5562600"/>
          </a:xfrm>
        </p:spPr>
        <p:txBody>
          <a:bodyPr/>
          <a:lstStyle/>
          <a:p>
            <a:pPr eaLnBrk="1" hangingPunct="1">
              <a:lnSpc>
                <a:spcPct val="80000"/>
              </a:lnSpc>
              <a:buFontTx/>
              <a:buNone/>
              <a:defRPr/>
            </a:pPr>
            <a:r>
              <a:rPr lang="en-US" sz="2400" b="1" smtClean="0">
                <a:effectLst>
                  <a:outerShdw blurRad="38100" dist="38100" dir="2700000" algn="tl">
                    <a:srgbClr val="FFFFFF"/>
                  </a:outerShdw>
                </a:effectLst>
                <a:latin typeface="Comic Sans MS" pitchFamily="66" charset="0"/>
              </a:rPr>
              <a:t>Civilization</a:t>
            </a:r>
            <a:endParaRPr lang="en-US" sz="2400" smtClean="0">
              <a:effectLst>
                <a:outerShdw blurRad="38100" dist="38100" dir="2700000" algn="tl">
                  <a:srgbClr val="FFFFFF"/>
                </a:outerShdw>
              </a:effectLst>
              <a:latin typeface="Comic Sans MS" pitchFamily="66" charset="0"/>
            </a:endParaRPr>
          </a:p>
          <a:p>
            <a:pPr eaLnBrk="1" hangingPunct="1">
              <a:lnSpc>
                <a:spcPct val="80000"/>
              </a:lnSpc>
              <a:buFontTx/>
              <a:buNone/>
              <a:defRPr/>
            </a:pPr>
            <a:r>
              <a:rPr lang="en-US" sz="1000" smtClean="0">
                <a:effectLst>
                  <a:outerShdw blurRad="38100" dist="38100" dir="2700000" algn="tl">
                    <a:srgbClr val="FFFFFF"/>
                  </a:outerShdw>
                </a:effectLst>
                <a:latin typeface="Comic Sans MS" pitchFamily="66" charset="0"/>
              </a:rPr>
              <a:t>By Roger S. Thomas, to the tune </a:t>
            </a:r>
            <a:r>
              <a:rPr lang="en-US" sz="1000" i="1" smtClean="0">
                <a:effectLst>
                  <a:outerShdw blurRad="38100" dist="38100" dir="2700000" algn="tl">
                    <a:srgbClr val="FFFFFF"/>
                  </a:outerShdw>
                </a:effectLst>
                <a:latin typeface="Comic Sans MS" pitchFamily="66" charset="0"/>
              </a:rPr>
              <a:t>The Rhythm of the Rain</a:t>
            </a:r>
            <a:endParaRPr lang="en-US" sz="1000" smtClean="0">
              <a:effectLst>
                <a:outerShdw blurRad="38100" dist="38100" dir="2700000" algn="tl">
                  <a:srgbClr val="FFFFFF"/>
                </a:outerShdw>
              </a:effectLst>
              <a:latin typeface="Comic Sans MS" pitchFamily="66" charset="0"/>
            </a:endParaRPr>
          </a:p>
          <a:p>
            <a:pPr eaLnBrk="1" hangingPunct="1">
              <a:lnSpc>
                <a:spcPct val="80000"/>
              </a:lnSpc>
              <a:buFontTx/>
              <a:buNone/>
              <a:defRPr/>
            </a:pPr>
            <a:endParaRPr lang="en-US" sz="1000" smtClean="0">
              <a:effectLst>
                <a:outerShdw blurRad="38100" dist="38100" dir="2700000" algn="tl">
                  <a:srgbClr val="FFFFFF"/>
                </a:outerShdw>
              </a:effectLst>
              <a:latin typeface="Comic Sans MS" pitchFamily="66" charset="0"/>
            </a:endParaRP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Look at all the animals of Eurasia</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Helping humans get their start</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Domesticating, cultivating, creating</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Those city-states with all their heart</a:t>
            </a:r>
          </a:p>
          <a:p>
            <a:pPr eaLnBrk="1" hangingPunct="1">
              <a:lnSpc>
                <a:spcPct val="80000"/>
              </a:lnSpc>
              <a:buFontTx/>
              <a:buNone/>
              <a:defRPr/>
            </a:pPr>
            <a:endParaRPr lang="en-US" sz="1600" b="1" smtClean="0">
              <a:effectLst>
                <a:outerShdw blurRad="38100" dist="38100" dir="2700000" algn="tl">
                  <a:srgbClr val="FFFFFF"/>
                </a:outerShdw>
              </a:effectLst>
              <a:latin typeface="Comic Sans MS" pitchFamily="66" charset="0"/>
            </a:endParaRP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The goat &amp; sheep, the cow &amp; pig &amp; all that wheat</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Created surplus, don’t you know?</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The horse nearby, the camel &amp; the donkey, too</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Made the Fertile Crescent start to grow</a:t>
            </a:r>
          </a:p>
          <a:p>
            <a:pPr eaLnBrk="1" hangingPunct="1">
              <a:lnSpc>
                <a:spcPct val="80000"/>
              </a:lnSpc>
              <a:buFontTx/>
              <a:buNone/>
              <a:defRPr/>
            </a:pPr>
            <a:endParaRPr lang="en-US" sz="1600" b="1" smtClean="0">
              <a:effectLst>
                <a:outerShdw blurRad="38100" dist="38100" dir="2700000" algn="tl">
                  <a:srgbClr val="FFFFFF"/>
                </a:outerShdw>
              </a:effectLst>
              <a:latin typeface="Comic Sans MS" pitchFamily="66" charset="0"/>
            </a:endParaRP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Civilization, now begin to share</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Economic trade, religion, laws that are fair</a:t>
            </a:r>
          </a:p>
          <a:p>
            <a:pPr eaLnBrk="1" hangingPunct="1">
              <a:lnSpc>
                <a:spcPct val="80000"/>
              </a:lnSpc>
              <a:buFontTx/>
              <a:buNone/>
              <a:defRPr/>
            </a:pPr>
            <a:r>
              <a:rPr lang="en-US" sz="1600" b="1" smtClean="0">
                <a:effectLst>
                  <a:outerShdw blurRad="38100" dist="38100" dir="2700000" algn="tl">
                    <a:srgbClr val="FFFFFF"/>
                  </a:outerShdw>
                </a:effectLst>
                <a:latin typeface="Comic Sans MS" pitchFamily="66" charset="0"/>
              </a:rPr>
              <a:t>Specialization for a population on the go</a:t>
            </a:r>
          </a:p>
        </p:txBody>
      </p:sp>
      <p:sp>
        <p:nvSpPr>
          <p:cNvPr id="31752" name="Rectangle 8"/>
          <p:cNvSpPr>
            <a:spLocks noChangeArrowheads="1"/>
          </p:cNvSpPr>
          <p:nvPr/>
        </p:nvSpPr>
        <p:spPr bwMode="auto">
          <a:xfrm>
            <a:off x="4343400" y="152400"/>
            <a:ext cx="4648200" cy="5791200"/>
          </a:xfrm>
          <a:prstGeom prst="rect">
            <a:avLst/>
          </a:prstGeom>
          <a:noFill/>
          <a:ln w="9525">
            <a:noFill/>
            <a:miter lim="800000"/>
            <a:headEnd/>
            <a:tailEnd/>
          </a:ln>
          <a:effectLst/>
        </p:spPr>
        <p:txBody>
          <a:bodyPr/>
          <a:lstStyle/>
          <a:p>
            <a:pPr marL="342900" indent="-342900">
              <a:spcBef>
                <a:spcPct val="20000"/>
              </a:spcBef>
              <a:defRPr/>
            </a:pPr>
            <a:r>
              <a:rPr lang="en-US" sz="1600" b="1" dirty="0">
                <a:effectLst>
                  <a:outerShdw blurRad="38100" dist="38100" dir="2700000" algn="tl">
                    <a:srgbClr val="FFFFFF"/>
                  </a:outerShdw>
                </a:effectLst>
                <a:latin typeface="Comic Sans MS" pitchFamily="66" charset="0"/>
              </a:rPr>
              <a:t>Look at how the river valley plays its part</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Providing silt and water for the sand</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Manure fertilizes and the farmers start</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Creating math to claim their land </a:t>
            </a:r>
          </a:p>
          <a:p>
            <a:pPr marL="342900" indent="-342900">
              <a:spcBef>
                <a:spcPct val="20000"/>
              </a:spcBef>
              <a:defRPr/>
            </a:pPr>
            <a:endParaRPr lang="en-US" sz="800" b="1" dirty="0">
              <a:effectLst>
                <a:outerShdw blurRad="38100" dist="38100" dir="2700000" algn="tl">
                  <a:srgbClr val="FFFFFF"/>
                </a:outerShdw>
              </a:effectLst>
              <a:latin typeface="Comic Sans MS" pitchFamily="66" charset="0"/>
            </a:endParaRP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With animals and crops the humans start to spread</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From river valleys far and wide</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The Tigris, Nile, the Indus, and the    Huang He, too</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Help civilization find its stride</a:t>
            </a:r>
          </a:p>
          <a:p>
            <a:pPr marL="342900" indent="-342900">
              <a:spcBef>
                <a:spcPct val="20000"/>
              </a:spcBef>
              <a:defRPr/>
            </a:pPr>
            <a:endParaRPr lang="en-US" sz="800" b="1" dirty="0">
              <a:effectLst>
                <a:outerShdw blurRad="38100" dist="38100" dir="2700000" algn="tl">
                  <a:srgbClr val="FFFFFF"/>
                </a:outerShdw>
              </a:effectLst>
              <a:latin typeface="Comic Sans MS" pitchFamily="66" charset="0"/>
            </a:endParaRP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Civilization, now you’d better take care</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Depleting natural resources is not a false scare</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Mesopotamia’s not a garden and Harappa’s gone away</a:t>
            </a:r>
          </a:p>
          <a:p>
            <a:pPr marL="342900" indent="-342900">
              <a:spcBef>
                <a:spcPct val="20000"/>
              </a:spcBef>
              <a:defRPr/>
            </a:pPr>
            <a:endParaRPr lang="en-US" sz="800" b="1" dirty="0">
              <a:effectLst>
                <a:outerShdw blurRad="38100" dist="38100" dir="2700000" algn="tl">
                  <a:srgbClr val="FFFFFF"/>
                </a:outerShdw>
              </a:effectLst>
              <a:latin typeface="Comic Sans MS" pitchFamily="66" charset="0"/>
            </a:endParaRP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Look at how the food packages move along</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As new civilizations start to grow</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Technology’s adapted and improved as well</a:t>
            </a:r>
          </a:p>
          <a:p>
            <a:pPr marL="342900" indent="-342900">
              <a:spcBef>
                <a:spcPct val="20000"/>
              </a:spcBef>
              <a:defRPr/>
            </a:pPr>
            <a:r>
              <a:rPr lang="en-US" sz="1600" b="1" dirty="0">
                <a:effectLst>
                  <a:outerShdw blurRad="38100" dist="38100" dir="2700000" algn="tl">
                    <a:srgbClr val="FFFFFF"/>
                  </a:outerShdw>
                </a:effectLst>
                <a:latin typeface="Comic Sans MS" pitchFamily="66" charset="0"/>
              </a:rPr>
              <a:t>As along the latitude they go</a:t>
            </a:r>
          </a:p>
          <a:p>
            <a:pPr marL="342900" indent="-342900">
              <a:spcBef>
                <a:spcPct val="20000"/>
              </a:spcBef>
              <a:defRPr/>
            </a:pPr>
            <a:endParaRPr lang="en-US" sz="800" b="1" dirty="0">
              <a:effectLst>
                <a:outerShdw blurRad="38100" dist="38100" dir="2700000" algn="tl">
                  <a:srgbClr val="FFFFFF"/>
                </a:outerShdw>
              </a:effectLst>
              <a:latin typeface="Comic Sans MS" pitchFamily="66" charset="0"/>
            </a:endParaRPr>
          </a:p>
          <a:p>
            <a:pPr marL="342900" indent="-342900">
              <a:spcBef>
                <a:spcPct val="20000"/>
              </a:spcBef>
              <a:defRPr/>
            </a:pPr>
            <a:endParaRPr lang="en-US" sz="1600" b="1" dirty="0">
              <a:effectLst>
                <a:outerShdw blurRad="38100" dist="38100" dir="2700000" algn="tl">
                  <a:srgbClr val="FFFFFF"/>
                </a:outerShdw>
              </a:effectLst>
              <a:latin typeface="Comic Sans MS" pitchFamily="66" charset="0"/>
            </a:endParaRPr>
          </a:p>
          <a:p>
            <a:pPr marL="342900" indent="-342900">
              <a:spcBef>
                <a:spcPct val="20000"/>
              </a:spcBef>
              <a:defRPr/>
            </a:pPr>
            <a:endParaRPr lang="en-US" b="1" dirty="0">
              <a:effectLst>
                <a:outerShdw blurRad="38100" dist="38100" dir="2700000" algn="tl">
                  <a:srgbClr val="FFFFFF"/>
                </a:outerShdw>
              </a:effectLst>
              <a:latin typeface="Comic Sans MS" pitchFamily="66" charset="0"/>
            </a:endParaRPr>
          </a:p>
        </p:txBody>
      </p:sp>
      <p:pic>
        <p:nvPicPr>
          <p:cNvPr id="2054" name="Picture 9" descr="MCj02157580000[1]"/>
          <p:cNvPicPr>
            <a:picLocks noChangeAspect="1" noChangeArrowheads="1"/>
          </p:cNvPicPr>
          <p:nvPr/>
        </p:nvPicPr>
        <p:blipFill>
          <a:blip r:embed="rId6" cstate="print"/>
          <a:srcRect/>
          <a:stretch>
            <a:fillRect/>
          </a:stretch>
        </p:blipFill>
        <p:spPr bwMode="auto">
          <a:xfrm rot="4159232">
            <a:off x="7821612" y="5541963"/>
            <a:ext cx="1090613" cy="1487488"/>
          </a:xfrm>
          <a:prstGeom prst="rect">
            <a:avLst/>
          </a:prstGeom>
          <a:noFill/>
          <a:ln w="9525">
            <a:noFill/>
            <a:miter lim="800000"/>
            <a:headEnd/>
            <a:tailEnd/>
          </a:ln>
        </p:spPr>
      </p:pic>
      <p:pic>
        <p:nvPicPr>
          <p:cNvPr id="2055" name="Picture 10" descr="MCj01982150000[1]"/>
          <p:cNvPicPr>
            <a:picLocks noChangeAspect="1" noChangeArrowheads="1"/>
          </p:cNvPicPr>
          <p:nvPr/>
        </p:nvPicPr>
        <p:blipFill>
          <a:blip r:embed="rId7" cstate="print"/>
          <a:srcRect/>
          <a:stretch>
            <a:fillRect/>
          </a:stretch>
        </p:blipFill>
        <p:spPr bwMode="auto">
          <a:xfrm>
            <a:off x="76200" y="4953000"/>
            <a:ext cx="1066800" cy="1828800"/>
          </a:xfrm>
          <a:prstGeom prst="rect">
            <a:avLst/>
          </a:prstGeom>
          <a:noFill/>
          <a:ln w="9525">
            <a:noFill/>
            <a:miter lim="800000"/>
            <a:headEnd/>
            <a:tailEnd/>
          </a:ln>
        </p:spPr>
      </p:pic>
      <p:pic>
        <p:nvPicPr>
          <p:cNvPr id="2056" name="Picture 11" descr="MCBD08857_0000[1]"/>
          <p:cNvPicPr>
            <a:picLocks noChangeAspect="1" noChangeArrowheads="1"/>
          </p:cNvPicPr>
          <p:nvPr/>
        </p:nvPicPr>
        <p:blipFill>
          <a:blip r:embed="rId8" cstate="print"/>
          <a:srcRect/>
          <a:stretch>
            <a:fillRect/>
          </a:stretch>
        </p:blipFill>
        <p:spPr bwMode="auto">
          <a:xfrm>
            <a:off x="4953000" y="6019800"/>
            <a:ext cx="2568575"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19460" name="Rectangle 4"/>
          <p:cNvSpPr>
            <a:spLocks noGrp="1" noChangeArrowheads="1"/>
          </p:cNvSpPr>
          <p:nvPr>
            <p:ph type="title"/>
          </p:nvPr>
        </p:nvSpPr>
        <p:spPr>
          <a:xfrm>
            <a:off x="152400" y="304800"/>
            <a:ext cx="8686800" cy="4068763"/>
          </a:xfrm>
        </p:spPr>
        <p:txBody>
          <a:bodyPr/>
          <a:lstStyle/>
          <a:p>
            <a:pPr eaLnBrk="1" hangingPunct="1">
              <a:defRPr/>
            </a:pPr>
            <a:r>
              <a:rPr lang="en-US" sz="4000" b="1" smtClean="0">
                <a:effectLst>
                  <a:outerShdw blurRad="38100" dist="38100" dir="2700000" algn="tl">
                    <a:srgbClr val="FFFFFF"/>
                  </a:outerShdw>
                </a:effectLst>
                <a:latin typeface="Maiandra GD" pitchFamily="34" charset="0"/>
              </a:rPr>
              <a:t>As it entered the Age of Exploration, Europe had the benefit of the  ultimate factors of geography and the proximate factors of civilization’s development.</a:t>
            </a:r>
          </a:p>
        </p:txBody>
      </p:sp>
      <p:pic>
        <p:nvPicPr>
          <p:cNvPr id="22531" name="Picture 5" descr="MCj02507180000[1]"/>
          <p:cNvPicPr>
            <a:picLocks noChangeAspect="1" noChangeArrowheads="1"/>
          </p:cNvPicPr>
          <p:nvPr/>
        </p:nvPicPr>
        <p:blipFill>
          <a:blip r:embed="rId2" cstate="print"/>
          <a:srcRect/>
          <a:stretch>
            <a:fillRect/>
          </a:stretch>
        </p:blipFill>
        <p:spPr bwMode="auto">
          <a:xfrm>
            <a:off x="3352800" y="4419600"/>
            <a:ext cx="2317750" cy="1831975"/>
          </a:xfrm>
          <a:prstGeom prst="rect">
            <a:avLst/>
          </a:prstGeom>
          <a:noFill/>
          <a:ln w="38100">
            <a:solidFill>
              <a:srgbClr val="000000"/>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5"/>
          <p:cNvGrpSpPr>
            <a:grpSpLocks/>
          </p:cNvGrpSpPr>
          <p:nvPr/>
        </p:nvGrpSpPr>
        <p:grpSpPr bwMode="auto">
          <a:xfrm>
            <a:off x="304800" y="1143000"/>
            <a:ext cx="1371600" cy="838200"/>
            <a:chOff x="192" y="720"/>
            <a:chExt cx="864" cy="528"/>
          </a:xfrm>
        </p:grpSpPr>
        <p:sp>
          <p:nvSpPr>
            <p:cNvPr id="23599" name="Rectangle 10"/>
            <p:cNvSpPr>
              <a:spLocks noChangeArrowheads="1"/>
            </p:cNvSpPr>
            <p:nvPr/>
          </p:nvSpPr>
          <p:spPr bwMode="auto">
            <a:xfrm>
              <a:off x="192" y="720"/>
              <a:ext cx="864" cy="528"/>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3600" name="Text Box 14"/>
            <p:cNvSpPr txBox="1">
              <a:spLocks noChangeArrowheads="1"/>
            </p:cNvSpPr>
            <p:nvPr/>
          </p:nvSpPr>
          <p:spPr bwMode="auto">
            <a:xfrm>
              <a:off x="192" y="758"/>
              <a:ext cx="816" cy="442"/>
            </a:xfrm>
            <a:prstGeom prst="rect">
              <a:avLst/>
            </a:prstGeom>
            <a:solidFill>
              <a:srgbClr val="FFFF00"/>
            </a:solidFill>
            <a:ln w="9525">
              <a:noFill/>
              <a:miter lim="800000"/>
              <a:headEnd/>
              <a:tailEnd/>
            </a:ln>
          </p:spPr>
          <p:txBody>
            <a:bodyPr>
              <a:spAutoFit/>
            </a:bodyPr>
            <a:lstStyle/>
            <a:p>
              <a:pPr algn="ctr">
                <a:spcBef>
                  <a:spcPct val="50000"/>
                </a:spcBef>
              </a:pPr>
              <a:r>
                <a:rPr lang="en-US" sz="2000" b="1">
                  <a:latin typeface="Candara" pitchFamily="34" charset="0"/>
                </a:rPr>
                <a:t>East/West Axis</a:t>
              </a:r>
            </a:p>
          </p:txBody>
        </p:sp>
      </p:grpSp>
      <p:sp>
        <p:nvSpPr>
          <p:cNvPr id="23555" name="Rectangle 15"/>
          <p:cNvSpPr>
            <a:spLocks noChangeArrowheads="1"/>
          </p:cNvSpPr>
          <p:nvPr/>
        </p:nvSpPr>
        <p:spPr bwMode="auto">
          <a:xfrm>
            <a:off x="7543800" y="5105400"/>
            <a:ext cx="1371600" cy="838200"/>
          </a:xfrm>
          <a:prstGeom prst="rect">
            <a:avLst/>
          </a:prstGeom>
          <a:solidFill>
            <a:srgbClr val="FFCCCC"/>
          </a:solidFill>
          <a:ln w="9525">
            <a:solidFill>
              <a:schemeClr val="tx1"/>
            </a:solidFill>
            <a:miter lim="800000"/>
            <a:headEnd/>
            <a:tailEnd/>
          </a:ln>
        </p:spPr>
        <p:txBody>
          <a:bodyPr wrap="none" anchor="ctr"/>
          <a:lstStyle/>
          <a:p>
            <a:endParaRPr lang="en-US"/>
          </a:p>
        </p:txBody>
      </p:sp>
      <p:sp>
        <p:nvSpPr>
          <p:cNvPr id="23556" name="Rectangle 16"/>
          <p:cNvSpPr>
            <a:spLocks noChangeArrowheads="1"/>
          </p:cNvSpPr>
          <p:nvPr/>
        </p:nvSpPr>
        <p:spPr bwMode="auto">
          <a:xfrm>
            <a:off x="7543800" y="4114800"/>
            <a:ext cx="1371600" cy="838200"/>
          </a:xfrm>
          <a:prstGeom prst="rect">
            <a:avLst/>
          </a:prstGeom>
          <a:solidFill>
            <a:srgbClr val="FFCCCC"/>
          </a:solidFill>
          <a:ln w="9525">
            <a:solidFill>
              <a:schemeClr val="tx1"/>
            </a:solidFill>
            <a:miter lim="800000"/>
            <a:headEnd/>
            <a:tailEnd/>
          </a:ln>
        </p:spPr>
        <p:txBody>
          <a:bodyPr wrap="none" anchor="ctr"/>
          <a:lstStyle/>
          <a:p>
            <a:endParaRPr lang="en-US"/>
          </a:p>
        </p:txBody>
      </p:sp>
      <p:sp>
        <p:nvSpPr>
          <p:cNvPr id="23557" name="Rectangle 17"/>
          <p:cNvSpPr>
            <a:spLocks noChangeArrowheads="1"/>
          </p:cNvSpPr>
          <p:nvPr/>
        </p:nvSpPr>
        <p:spPr bwMode="auto">
          <a:xfrm>
            <a:off x="7543800" y="3124200"/>
            <a:ext cx="1371600" cy="838200"/>
          </a:xfrm>
          <a:prstGeom prst="rect">
            <a:avLst/>
          </a:prstGeom>
          <a:solidFill>
            <a:srgbClr val="FFCCCC"/>
          </a:solidFill>
          <a:ln w="9525">
            <a:solidFill>
              <a:schemeClr val="tx1"/>
            </a:solidFill>
            <a:miter lim="800000"/>
            <a:headEnd/>
            <a:tailEnd/>
          </a:ln>
        </p:spPr>
        <p:txBody>
          <a:bodyPr wrap="none" anchor="ctr"/>
          <a:lstStyle/>
          <a:p>
            <a:endParaRPr lang="en-US"/>
          </a:p>
        </p:txBody>
      </p:sp>
      <p:sp>
        <p:nvSpPr>
          <p:cNvPr id="23558" name="Rectangle 18"/>
          <p:cNvSpPr>
            <a:spLocks noChangeArrowheads="1"/>
          </p:cNvSpPr>
          <p:nvPr/>
        </p:nvSpPr>
        <p:spPr bwMode="auto">
          <a:xfrm>
            <a:off x="7543800" y="2133600"/>
            <a:ext cx="1371600" cy="838200"/>
          </a:xfrm>
          <a:prstGeom prst="rect">
            <a:avLst/>
          </a:prstGeom>
          <a:solidFill>
            <a:srgbClr val="FFCCCC"/>
          </a:solidFill>
          <a:ln w="9525">
            <a:solidFill>
              <a:schemeClr val="tx1"/>
            </a:solidFill>
            <a:miter lim="800000"/>
            <a:headEnd/>
            <a:tailEnd/>
          </a:ln>
        </p:spPr>
        <p:txBody>
          <a:bodyPr wrap="none" anchor="ctr"/>
          <a:lstStyle/>
          <a:p>
            <a:endParaRPr lang="en-US"/>
          </a:p>
        </p:txBody>
      </p:sp>
      <p:sp>
        <p:nvSpPr>
          <p:cNvPr id="23559" name="Rectangle 19"/>
          <p:cNvSpPr>
            <a:spLocks noChangeArrowheads="1"/>
          </p:cNvSpPr>
          <p:nvPr/>
        </p:nvSpPr>
        <p:spPr bwMode="auto">
          <a:xfrm>
            <a:off x="7543800" y="1143000"/>
            <a:ext cx="1371600" cy="838200"/>
          </a:xfrm>
          <a:prstGeom prst="rect">
            <a:avLst/>
          </a:prstGeom>
          <a:solidFill>
            <a:srgbClr val="FFCCCC"/>
          </a:solidFill>
          <a:ln w="9525">
            <a:solidFill>
              <a:schemeClr val="tx1"/>
            </a:solidFill>
            <a:miter lim="800000"/>
            <a:headEnd/>
            <a:tailEnd/>
          </a:ln>
        </p:spPr>
        <p:txBody>
          <a:bodyPr wrap="none" anchor="ctr"/>
          <a:lstStyle/>
          <a:p>
            <a:endParaRPr lang="en-US"/>
          </a:p>
        </p:txBody>
      </p:sp>
      <p:sp>
        <p:nvSpPr>
          <p:cNvPr id="23560" name="Rectangle 20"/>
          <p:cNvSpPr>
            <a:spLocks noChangeArrowheads="1"/>
          </p:cNvSpPr>
          <p:nvPr/>
        </p:nvSpPr>
        <p:spPr bwMode="auto">
          <a:xfrm>
            <a:off x="304800" y="5105400"/>
            <a:ext cx="1371600" cy="838200"/>
          </a:xfrm>
          <a:prstGeom prst="rect">
            <a:avLst/>
          </a:prstGeom>
          <a:solidFill>
            <a:srgbClr val="66FF66"/>
          </a:solidFill>
          <a:ln w="9525">
            <a:solidFill>
              <a:schemeClr val="tx1"/>
            </a:solidFill>
            <a:miter lim="800000"/>
            <a:headEnd/>
            <a:tailEnd/>
          </a:ln>
        </p:spPr>
        <p:txBody>
          <a:bodyPr wrap="none" anchor="ctr"/>
          <a:lstStyle/>
          <a:p>
            <a:endParaRPr lang="en-US"/>
          </a:p>
        </p:txBody>
      </p:sp>
      <p:sp>
        <p:nvSpPr>
          <p:cNvPr id="23561" name="AutoShape 25"/>
          <p:cNvSpPr>
            <a:spLocks noChangeArrowheads="1"/>
          </p:cNvSpPr>
          <p:nvPr/>
        </p:nvSpPr>
        <p:spPr bwMode="auto">
          <a:xfrm>
            <a:off x="304800" y="5867400"/>
            <a:ext cx="8686800" cy="914400"/>
          </a:xfrm>
          <a:prstGeom prst="rightArrow">
            <a:avLst>
              <a:gd name="adj1" fmla="val 50000"/>
              <a:gd name="adj2" fmla="val 237500"/>
            </a:avLst>
          </a:prstGeom>
          <a:solidFill>
            <a:srgbClr val="800000"/>
          </a:solidFill>
          <a:ln w="38100">
            <a:solidFill>
              <a:schemeClr val="tx1"/>
            </a:solidFill>
            <a:miter lim="800000"/>
            <a:headEnd/>
            <a:tailEnd/>
          </a:ln>
        </p:spPr>
        <p:txBody>
          <a:bodyPr wrap="none" anchor="ctr"/>
          <a:lstStyle/>
          <a:p>
            <a:endParaRPr lang="en-US"/>
          </a:p>
        </p:txBody>
      </p:sp>
      <p:sp>
        <p:nvSpPr>
          <p:cNvPr id="27674" name="Text Box 26"/>
          <p:cNvSpPr txBox="1">
            <a:spLocks noChangeArrowheads="1"/>
          </p:cNvSpPr>
          <p:nvPr/>
        </p:nvSpPr>
        <p:spPr bwMode="auto">
          <a:xfrm>
            <a:off x="381000" y="6096000"/>
            <a:ext cx="7391400" cy="396875"/>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bg1"/>
                </a:solidFill>
                <a:effectLst>
                  <a:outerShdw blurRad="38100" dist="38100" dir="2700000" algn="tl">
                    <a:srgbClr val="C0C0C0"/>
                  </a:outerShdw>
                </a:effectLst>
                <a:latin typeface="Candara" pitchFamily="34" charset="0"/>
              </a:rPr>
              <a:t>ULTIMATE  </a:t>
            </a:r>
            <a:r>
              <a:rPr lang="en-US" b="1" dirty="0">
                <a:solidFill>
                  <a:schemeClr val="bg1"/>
                </a:solidFill>
                <a:effectLst>
                  <a:outerShdw blurRad="38100" dist="38100" dir="2700000" algn="tl">
                    <a:srgbClr val="C0C0C0"/>
                  </a:outerShdw>
                </a:effectLst>
                <a:latin typeface="Arial" charset="0"/>
              </a:rPr>
              <a:t>FACTORS</a:t>
            </a:r>
            <a:r>
              <a:rPr lang="en-US" sz="2000" b="1" dirty="0">
                <a:solidFill>
                  <a:schemeClr val="bg1"/>
                </a:solidFill>
                <a:effectLst>
                  <a:outerShdw blurRad="38100" dist="38100" dir="2700000" algn="tl">
                    <a:srgbClr val="C0C0C0"/>
                  </a:outerShdw>
                </a:effectLst>
                <a:latin typeface="Candara" pitchFamily="34" charset="0"/>
              </a:rPr>
              <a:t>                                           PROXIMATE FACTORS</a:t>
            </a:r>
          </a:p>
        </p:txBody>
      </p:sp>
      <p:sp>
        <p:nvSpPr>
          <p:cNvPr id="23563" name="Text Box 28"/>
          <p:cNvSpPr txBox="1">
            <a:spLocks noChangeArrowheads="1"/>
          </p:cNvSpPr>
          <p:nvPr/>
        </p:nvSpPr>
        <p:spPr bwMode="auto">
          <a:xfrm>
            <a:off x="7620000" y="1203325"/>
            <a:ext cx="1295400" cy="701675"/>
          </a:xfrm>
          <a:prstGeom prst="rect">
            <a:avLst/>
          </a:prstGeom>
          <a:solidFill>
            <a:srgbClr val="FFCCCC"/>
          </a:solidFill>
          <a:ln w="9525">
            <a:noFill/>
            <a:miter lim="800000"/>
            <a:headEnd/>
            <a:tailEnd/>
          </a:ln>
        </p:spPr>
        <p:txBody>
          <a:bodyPr>
            <a:spAutoFit/>
          </a:bodyPr>
          <a:lstStyle/>
          <a:p>
            <a:pPr algn="ctr">
              <a:spcBef>
                <a:spcPct val="50000"/>
              </a:spcBef>
            </a:pPr>
            <a:r>
              <a:rPr lang="en-US" sz="2000" b="1">
                <a:latin typeface="Candara" pitchFamily="34" charset="0"/>
              </a:rPr>
              <a:t>Epidemic Diseases</a:t>
            </a:r>
          </a:p>
        </p:txBody>
      </p:sp>
      <p:sp>
        <p:nvSpPr>
          <p:cNvPr id="23564" name="Text Box 29"/>
          <p:cNvSpPr txBox="1">
            <a:spLocks noChangeArrowheads="1"/>
          </p:cNvSpPr>
          <p:nvPr/>
        </p:nvSpPr>
        <p:spPr bwMode="auto">
          <a:xfrm>
            <a:off x="7543800" y="2133600"/>
            <a:ext cx="1371600" cy="825500"/>
          </a:xfrm>
          <a:prstGeom prst="rect">
            <a:avLst/>
          </a:prstGeom>
          <a:noFill/>
          <a:ln w="9525">
            <a:noFill/>
            <a:miter lim="800000"/>
            <a:headEnd/>
            <a:tailEnd/>
          </a:ln>
        </p:spPr>
        <p:txBody>
          <a:bodyPr>
            <a:spAutoFit/>
          </a:bodyPr>
          <a:lstStyle/>
          <a:p>
            <a:pPr algn="ctr">
              <a:spcBef>
                <a:spcPct val="50000"/>
              </a:spcBef>
            </a:pPr>
            <a:r>
              <a:rPr lang="en-US" sz="1600" b="1">
                <a:latin typeface="Candara" pitchFamily="34" charset="0"/>
              </a:rPr>
              <a:t>Political Organization Writing</a:t>
            </a:r>
          </a:p>
        </p:txBody>
      </p:sp>
      <p:sp>
        <p:nvSpPr>
          <p:cNvPr id="23565" name="Text Box 30"/>
          <p:cNvSpPr txBox="1">
            <a:spLocks noChangeArrowheads="1"/>
          </p:cNvSpPr>
          <p:nvPr/>
        </p:nvSpPr>
        <p:spPr bwMode="auto">
          <a:xfrm>
            <a:off x="7543800" y="3048000"/>
            <a:ext cx="1295400" cy="915988"/>
          </a:xfrm>
          <a:prstGeom prst="rect">
            <a:avLst/>
          </a:prstGeom>
          <a:noFill/>
          <a:ln w="9525">
            <a:noFill/>
            <a:miter lim="800000"/>
            <a:headEnd/>
            <a:tailEnd/>
          </a:ln>
        </p:spPr>
        <p:txBody>
          <a:bodyPr>
            <a:spAutoFit/>
          </a:bodyPr>
          <a:lstStyle/>
          <a:p>
            <a:pPr algn="ctr">
              <a:spcBef>
                <a:spcPct val="50000"/>
              </a:spcBef>
            </a:pPr>
            <a:r>
              <a:rPr lang="en-US" b="1">
                <a:latin typeface="Candara" pitchFamily="34" charset="0"/>
              </a:rPr>
              <a:t>Ocean-Going Ships</a:t>
            </a:r>
          </a:p>
        </p:txBody>
      </p:sp>
      <p:sp>
        <p:nvSpPr>
          <p:cNvPr id="23566" name="Text Box 31"/>
          <p:cNvSpPr txBox="1">
            <a:spLocks noChangeArrowheads="1"/>
          </p:cNvSpPr>
          <p:nvPr/>
        </p:nvSpPr>
        <p:spPr bwMode="auto">
          <a:xfrm>
            <a:off x="304800" y="5105400"/>
            <a:ext cx="1371600" cy="825500"/>
          </a:xfrm>
          <a:prstGeom prst="rect">
            <a:avLst/>
          </a:prstGeom>
          <a:noFill/>
          <a:ln w="9525">
            <a:noFill/>
            <a:miter lim="800000"/>
            <a:headEnd/>
            <a:tailEnd/>
          </a:ln>
        </p:spPr>
        <p:txBody>
          <a:bodyPr>
            <a:spAutoFit/>
          </a:bodyPr>
          <a:lstStyle/>
          <a:p>
            <a:pPr algn="ctr">
              <a:spcBef>
                <a:spcPct val="50000"/>
              </a:spcBef>
            </a:pPr>
            <a:r>
              <a:rPr lang="en-US" sz="1600" b="1">
                <a:latin typeface="Candara" pitchFamily="34" charset="0"/>
              </a:rPr>
              <a:t>Many Suitable Wild Species</a:t>
            </a:r>
          </a:p>
        </p:txBody>
      </p:sp>
      <p:sp>
        <p:nvSpPr>
          <p:cNvPr id="23567" name="Text Box 32"/>
          <p:cNvSpPr txBox="1">
            <a:spLocks noChangeArrowheads="1"/>
          </p:cNvSpPr>
          <p:nvPr/>
        </p:nvSpPr>
        <p:spPr bwMode="auto">
          <a:xfrm>
            <a:off x="7543800" y="4038600"/>
            <a:ext cx="1295400" cy="915988"/>
          </a:xfrm>
          <a:prstGeom prst="rect">
            <a:avLst/>
          </a:prstGeom>
          <a:noFill/>
          <a:ln w="9525">
            <a:noFill/>
            <a:miter lim="800000"/>
            <a:headEnd/>
            <a:tailEnd/>
          </a:ln>
        </p:spPr>
        <p:txBody>
          <a:bodyPr>
            <a:spAutoFit/>
          </a:bodyPr>
          <a:lstStyle/>
          <a:p>
            <a:pPr algn="ctr">
              <a:spcBef>
                <a:spcPct val="50000"/>
              </a:spcBef>
            </a:pPr>
            <a:r>
              <a:rPr lang="en-US" b="1">
                <a:latin typeface="Candara" pitchFamily="34" charset="0"/>
              </a:rPr>
              <a:t>Guns, Steel, Swords</a:t>
            </a:r>
          </a:p>
        </p:txBody>
      </p:sp>
      <p:sp>
        <p:nvSpPr>
          <p:cNvPr id="23568" name="Text Box 33"/>
          <p:cNvSpPr txBox="1">
            <a:spLocks noChangeArrowheads="1"/>
          </p:cNvSpPr>
          <p:nvPr/>
        </p:nvSpPr>
        <p:spPr bwMode="auto">
          <a:xfrm>
            <a:off x="7543800" y="5318125"/>
            <a:ext cx="1295400" cy="396875"/>
          </a:xfrm>
          <a:prstGeom prst="rect">
            <a:avLst/>
          </a:prstGeom>
          <a:noFill/>
          <a:ln w="9525">
            <a:noFill/>
            <a:miter lim="800000"/>
            <a:headEnd/>
            <a:tailEnd/>
          </a:ln>
        </p:spPr>
        <p:txBody>
          <a:bodyPr>
            <a:spAutoFit/>
          </a:bodyPr>
          <a:lstStyle/>
          <a:p>
            <a:pPr algn="ctr">
              <a:spcBef>
                <a:spcPct val="50000"/>
              </a:spcBef>
            </a:pPr>
            <a:r>
              <a:rPr lang="en-US" sz="2000" b="1">
                <a:latin typeface="Candara" pitchFamily="34" charset="0"/>
              </a:rPr>
              <a:t>Horses</a:t>
            </a:r>
          </a:p>
        </p:txBody>
      </p:sp>
      <p:grpSp>
        <p:nvGrpSpPr>
          <p:cNvPr id="3" name="Group 39"/>
          <p:cNvGrpSpPr>
            <a:grpSpLocks/>
          </p:cNvGrpSpPr>
          <p:nvPr/>
        </p:nvGrpSpPr>
        <p:grpSpPr bwMode="auto">
          <a:xfrm>
            <a:off x="2057400" y="1828800"/>
            <a:ext cx="1371600" cy="2667000"/>
            <a:chOff x="1248" y="768"/>
            <a:chExt cx="864" cy="1680"/>
          </a:xfrm>
        </p:grpSpPr>
        <p:sp>
          <p:nvSpPr>
            <p:cNvPr id="23597" name="Rectangle 22"/>
            <p:cNvSpPr>
              <a:spLocks noChangeArrowheads="1"/>
            </p:cNvSpPr>
            <p:nvPr/>
          </p:nvSpPr>
          <p:spPr bwMode="auto">
            <a:xfrm>
              <a:off x="1248" y="768"/>
              <a:ext cx="864" cy="168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3598" name="Text Box 34"/>
            <p:cNvSpPr txBox="1">
              <a:spLocks noChangeArrowheads="1"/>
            </p:cNvSpPr>
            <p:nvPr/>
          </p:nvSpPr>
          <p:spPr bwMode="auto">
            <a:xfrm>
              <a:off x="1296" y="1016"/>
              <a:ext cx="768" cy="1096"/>
            </a:xfrm>
            <a:prstGeom prst="rect">
              <a:avLst/>
            </a:prstGeom>
            <a:noFill/>
            <a:ln w="9525">
              <a:noFill/>
              <a:miter lim="800000"/>
              <a:headEnd/>
              <a:tailEnd/>
            </a:ln>
          </p:spPr>
          <p:txBody>
            <a:bodyPr>
              <a:spAutoFit/>
            </a:bodyPr>
            <a:lstStyle/>
            <a:p>
              <a:pPr algn="ctr">
                <a:spcBef>
                  <a:spcPct val="50000"/>
                </a:spcBef>
              </a:pPr>
              <a:r>
                <a:rPr lang="en-US" b="1">
                  <a:latin typeface="Candara" pitchFamily="34" charset="0"/>
                </a:rPr>
                <a:t>Many Domesti-cated Plant and Animal Species</a:t>
              </a:r>
            </a:p>
          </p:txBody>
        </p:sp>
      </p:grpSp>
      <p:grpSp>
        <p:nvGrpSpPr>
          <p:cNvPr id="4" name="Group 41"/>
          <p:cNvGrpSpPr>
            <a:grpSpLocks/>
          </p:cNvGrpSpPr>
          <p:nvPr/>
        </p:nvGrpSpPr>
        <p:grpSpPr bwMode="auto">
          <a:xfrm>
            <a:off x="5257800" y="1828800"/>
            <a:ext cx="1371600" cy="2667000"/>
            <a:chOff x="3264" y="768"/>
            <a:chExt cx="864" cy="1680"/>
          </a:xfrm>
        </p:grpSpPr>
        <p:sp>
          <p:nvSpPr>
            <p:cNvPr id="23595" name="Rectangle 24"/>
            <p:cNvSpPr>
              <a:spLocks noChangeArrowheads="1"/>
            </p:cNvSpPr>
            <p:nvPr/>
          </p:nvSpPr>
          <p:spPr bwMode="auto">
            <a:xfrm>
              <a:off x="3264" y="768"/>
              <a:ext cx="864" cy="168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3596" name="Text Box 35"/>
            <p:cNvSpPr txBox="1">
              <a:spLocks noChangeArrowheads="1"/>
            </p:cNvSpPr>
            <p:nvPr/>
          </p:nvSpPr>
          <p:spPr bwMode="auto">
            <a:xfrm>
              <a:off x="3264" y="1141"/>
              <a:ext cx="816" cy="923"/>
            </a:xfrm>
            <a:prstGeom prst="rect">
              <a:avLst/>
            </a:prstGeom>
            <a:noFill/>
            <a:ln w="9525">
              <a:noFill/>
              <a:miter lim="800000"/>
              <a:headEnd/>
              <a:tailEnd/>
            </a:ln>
          </p:spPr>
          <p:txBody>
            <a:bodyPr>
              <a:spAutoFit/>
            </a:bodyPr>
            <a:lstStyle/>
            <a:p>
              <a:pPr algn="ctr">
                <a:spcBef>
                  <a:spcPct val="50000"/>
                </a:spcBef>
              </a:pPr>
              <a:r>
                <a:rPr lang="en-US" b="1">
                  <a:latin typeface="Candara" pitchFamily="34" charset="0"/>
                </a:rPr>
                <a:t>Large, Dense, Sedentary, Stratified Societies</a:t>
              </a:r>
            </a:p>
          </p:txBody>
        </p:sp>
      </p:grpSp>
      <p:grpSp>
        <p:nvGrpSpPr>
          <p:cNvPr id="5" name="Group 40"/>
          <p:cNvGrpSpPr>
            <a:grpSpLocks/>
          </p:cNvGrpSpPr>
          <p:nvPr/>
        </p:nvGrpSpPr>
        <p:grpSpPr bwMode="auto">
          <a:xfrm>
            <a:off x="3657600" y="1828800"/>
            <a:ext cx="1371600" cy="2667000"/>
            <a:chOff x="2256" y="768"/>
            <a:chExt cx="864" cy="1680"/>
          </a:xfrm>
        </p:grpSpPr>
        <p:sp>
          <p:nvSpPr>
            <p:cNvPr id="23593" name="Rectangle 23"/>
            <p:cNvSpPr>
              <a:spLocks noChangeArrowheads="1"/>
            </p:cNvSpPr>
            <p:nvPr/>
          </p:nvSpPr>
          <p:spPr bwMode="auto">
            <a:xfrm>
              <a:off x="2256" y="768"/>
              <a:ext cx="864" cy="168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3594" name="Text Box 36"/>
            <p:cNvSpPr txBox="1">
              <a:spLocks noChangeArrowheads="1"/>
            </p:cNvSpPr>
            <p:nvPr/>
          </p:nvSpPr>
          <p:spPr bwMode="auto">
            <a:xfrm>
              <a:off x="2304" y="1218"/>
              <a:ext cx="768" cy="750"/>
            </a:xfrm>
            <a:prstGeom prst="rect">
              <a:avLst/>
            </a:prstGeom>
            <a:noFill/>
            <a:ln w="9525">
              <a:noFill/>
              <a:miter lim="800000"/>
              <a:headEnd/>
              <a:tailEnd/>
            </a:ln>
          </p:spPr>
          <p:txBody>
            <a:bodyPr>
              <a:spAutoFit/>
            </a:bodyPr>
            <a:lstStyle/>
            <a:p>
              <a:pPr algn="ctr">
                <a:spcBef>
                  <a:spcPct val="50000"/>
                </a:spcBef>
              </a:pPr>
              <a:r>
                <a:rPr lang="en-US" b="1">
                  <a:latin typeface="Candara" pitchFamily="34" charset="0"/>
                </a:rPr>
                <a:t>Food Surpluses, Food Storage</a:t>
              </a:r>
            </a:p>
          </p:txBody>
        </p:sp>
      </p:grpSp>
      <p:sp>
        <p:nvSpPr>
          <p:cNvPr id="23572" name="Rectangle 37"/>
          <p:cNvSpPr>
            <a:spLocks noChangeArrowheads="1"/>
          </p:cNvSpPr>
          <p:nvPr/>
        </p:nvSpPr>
        <p:spPr bwMode="auto">
          <a:xfrm>
            <a:off x="5867400" y="4724400"/>
            <a:ext cx="1447800" cy="3810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3573" name="Text Box 38"/>
          <p:cNvSpPr txBox="1">
            <a:spLocks noChangeArrowheads="1"/>
          </p:cNvSpPr>
          <p:nvPr/>
        </p:nvSpPr>
        <p:spPr bwMode="auto">
          <a:xfrm>
            <a:off x="5867400" y="4724400"/>
            <a:ext cx="1371600" cy="336550"/>
          </a:xfrm>
          <a:prstGeom prst="rect">
            <a:avLst/>
          </a:prstGeom>
          <a:noFill/>
          <a:ln w="9525">
            <a:noFill/>
            <a:miter lim="800000"/>
            <a:headEnd/>
            <a:tailEnd/>
          </a:ln>
        </p:spPr>
        <p:txBody>
          <a:bodyPr>
            <a:spAutoFit/>
          </a:bodyPr>
          <a:lstStyle/>
          <a:p>
            <a:pPr algn="r">
              <a:spcBef>
                <a:spcPct val="50000"/>
              </a:spcBef>
            </a:pPr>
            <a:r>
              <a:rPr lang="en-US" sz="1600" b="1">
                <a:latin typeface="Candara" pitchFamily="34" charset="0"/>
              </a:rPr>
              <a:t>Technology</a:t>
            </a:r>
          </a:p>
        </p:txBody>
      </p:sp>
      <p:sp>
        <p:nvSpPr>
          <p:cNvPr id="23574" name="Line 47"/>
          <p:cNvSpPr>
            <a:spLocks noChangeShapeType="1"/>
          </p:cNvSpPr>
          <p:nvPr/>
        </p:nvSpPr>
        <p:spPr bwMode="auto">
          <a:xfrm flipV="1">
            <a:off x="914400" y="4343400"/>
            <a:ext cx="1143000" cy="762000"/>
          </a:xfrm>
          <a:prstGeom prst="line">
            <a:avLst/>
          </a:prstGeom>
          <a:noFill/>
          <a:ln w="76200">
            <a:solidFill>
              <a:schemeClr val="tx1"/>
            </a:solidFill>
            <a:round/>
            <a:headEnd/>
            <a:tailEnd type="triangle" w="med" len="med"/>
          </a:ln>
        </p:spPr>
        <p:txBody>
          <a:bodyPr/>
          <a:lstStyle/>
          <a:p>
            <a:endParaRPr lang="en-US"/>
          </a:p>
        </p:txBody>
      </p:sp>
      <p:sp>
        <p:nvSpPr>
          <p:cNvPr id="23575" name="Line 48"/>
          <p:cNvSpPr>
            <a:spLocks noChangeShapeType="1"/>
          </p:cNvSpPr>
          <p:nvPr/>
        </p:nvSpPr>
        <p:spPr bwMode="auto">
          <a:xfrm>
            <a:off x="990600" y="3429000"/>
            <a:ext cx="1066800" cy="685800"/>
          </a:xfrm>
          <a:prstGeom prst="line">
            <a:avLst/>
          </a:prstGeom>
          <a:noFill/>
          <a:ln w="76200">
            <a:solidFill>
              <a:schemeClr val="tx1"/>
            </a:solidFill>
            <a:round/>
            <a:headEnd/>
            <a:tailEnd type="triangle" w="med" len="med"/>
          </a:ln>
        </p:spPr>
        <p:txBody>
          <a:bodyPr/>
          <a:lstStyle/>
          <a:p>
            <a:endParaRPr lang="en-US"/>
          </a:p>
        </p:txBody>
      </p:sp>
      <p:sp>
        <p:nvSpPr>
          <p:cNvPr id="23576" name="Line 49"/>
          <p:cNvSpPr>
            <a:spLocks noChangeShapeType="1"/>
          </p:cNvSpPr>
          <p:nvPr/>
        </p:nvSpPr>
        <p:spPr bwMode="auto">
          <a:xfrm>
            <a:off x="1676400" y="5486400"/>
            <a:ext cx="5867400" cy="0"/>
          </a:xfrm>
          <a:prstGeom prst="line">
            <a:avLst/>
          </a:prstGeom>
          <a:noFill/>
          <a:ln w="76200">
            <a:solidFill>
              <a:schemeClr val="tx1"/>
            </a:solidFill>
            <a:round/>
            <a:headEnd/>
            <a:tailEnd type="triangle" w="med" len="med"/>
          </a:ln>
        </p:spPr>
        <p:txBody>
          <a:bodyPr/>
          <a:lstStyle/>
          <a:p>
            <a:endParaRPr lang="en-US"/>
          </a:p>
        </p:txBody>
      </p:sp>
      <p:grpSp>
        <p:nvGrpSpPr>
          <p:cNvPr id="6" name="Group 66"/>
          <p:cNvGrpSpPr>
            <a:grpSpLocks/>
          </p:cNvGrpSpPr>
          <p:nvPr/>
        </p:nvGrpSpPr>
        <p:grpSpPr bwMode="auto">
          <a:xfrm>
            <a:off x="304800" y="1981200"/>
            <a:ext cx="1371600" cy="1447800"/>
            <a:chOff x="192" y="1248"/>
            <a:chExt cx="864" cy="912"/>
          </a:xfrm>
        </p:grpSpPr>
        <p:sp>
          <p:nvSpPr>
            <p:cNvPr id="23590" name="Rectangle 21"/>
            <p:cNvSpPr>
              <a:spLocks noChangeArrowheads="1"/>
            </p:cNvSpPr>
            <p:nvPr/>
          </p:nvSpPr>
          <p:spPr bwMode="auto">
            <a:xfrm>
              <a:off x="192" y="1632"/>
              <a:ext cx="864" cy="528"/>
            </a:xfrm>
            <a:prstGeom prst="rect">
              <a:avLst/>
            </a:prstGeom>
            <a:solidFill>
              <a:srgbClr val="66FF66"/>
            </a:solidFill>
            <a:ln w="9525">
              <a:solidFill>
                <a:schemeClr val="tx1"/>
              </a:solidFill>
              <a:miter lim="800000"/>
              <a:headEnd/>
              <a:tailEnd/>
            </a:ln>
          </p:spPr>
          <p:txBody>
            <a:bodyPr wrap="none" anchor="ctr"/>
            <a:lstStyle/>
            <a:p>
              <a:endParaRPr lang="en-US"/>
            </a:p>
          </p:txBody>
        </p:sp>
        <p:sp>
          <p:nvSpPr>
            <p:cNvPr id="23591" name="Text Box 27"/>
            <p:cNvSpPr txBox="1">
              <a:spLocks noChangeArrowheads="1"/>
            </p:cNvSpPr>
            <p:nvPr/>
          </p:nvSpPr>
          <p:spPr bwMode="auto">
            <a:xfrm>
              <a:off x="240" y="1640"/>
              <a:ext cx="816" cy="520"/>
            </a:xfrm>
            <a:prstGeom prst="rect">
              <a:avLst/>
            </a:prstGeom>
            <a:noFill/>
            <a:ln w="9525">
              <a:noFill/>
              <a:miter lim="800000"/>
              <a:headEnd/>
              <a:tailEnd/>
            </a:ln>
          </p:spPr>
          <p:txBody>
            <a:bodyPr>
              <a:spAutoFit/>
            </a:bodyPr>
            <a:lstStyle/>
            <a:p>
              <a:pPr algn="ctr">
                <a:spcBef>
                  <a:spcPct val="50000"/>
                </a:spcBef>
              </a:pPr>
              <a:r>
                <a:rPr lang="en-US" sz="1600" b="1">
                  <a:latin typeface="Candara" pitchFamily="34" charset="0"/>
                </a:rPr>
                <a:t>Ease of Species Spreading</a:t>
              </a:r>
            </a:p>
          </p:txBody>
        </p:sp>
        <p:sp>
          <p:nvSpPr>
            <p:cNvPr id="23592" name="Line 50"/>
            <p:cNvSpPr>
              <a:spLocks noChangeShapeType="1"/>
            </p:cNvSpPr>
            <p:nvPr/>
          </p:nvSpPr>
          <p:spPr bwMode="auto">
            <a:xfrm>
              <a:off x="624" y="1248"/>
              <a:ext cx="1" cy="384"/>
            </a:xfrm>
            <a:prstGeom prst="line">
              <a:avLst/>
            </a:prstGeom>
            <a:noFill/>
            <a:ln w="76200">
              <a:solidFill>
                <a:schemeClr val="tx1"/>
              </a:solidFill>
              <a:round/>
              <a:headEnd/>
              <a:tailEnd type="triangle" w="med" len="med"/>
            </a:ln>
          </p:spPr>
          <p:txBody>
            <a:bodyPr/>
            <a:lstStyle/>
            <a:p>
              <a:endParaRPr lang="en-US"/>
            </a:p>
          </p:txBody>
        </p:sp>
      </p:grpSp>
      <p:sp>
        <p:nvSpPr>
          <p:cNvPr id="23578" name="Line 51"/>
          <p:cNvSpPr>
            <a:spLocks noChangeShapeType="1"/>
          </p:cNvSpPr>
          <p:nvPr/>
        </p:nvSpPr>
        <p:spPr bwMode="auto">
          <a:xfrm>
            <a:off x="3352800" y="4343400"/>
            <a:ext cx="609600" cy="0"/>
          </a:xfrm>
          <a:prstGeom prst="line">
            <a:avLst/>
          </a:prstGeom>
          <a:noFill/>
          <a:ln w="76200">
            <a:solidFill>
              <a:schemeClr val="tx1"/>
            </a:solidFill>
            <a:round/>
            <a:headEnd/>
            <a:tailEnd type="triangle" w="med" len="med"/>
          </a:ln>
        </p:spPr>
        <p:txBody>
          <a:bodyPr/>
          <a:lstStyle/>
          <a:p>
            <a:endParaRPr lang="en-US"/>
          </a:p>
        </p:txBody>
      </p:sp>
      <p:sp>
        <p:nvSpPr>
          <p:cNvPr id="23579" name="Line 52"/>
          <p:cNvSpPr>
            <a:spLocks noChangeShapeType="1"/>
          </p:cNvSpPr>
          <p:nvPr/>
        </p:nvSpPr>
        <p:spPr bwMode="auto">
          <a:xfrm>
            <a:off x="4953000" y="4343400"/>
            <a:ext cx="609600" cy="0"/>
          </a:xfrm>
          <a:prstGeom prst="line">
            <a:avLst/>
          </a:prstGeom>
          <a:noFill/>
          <a:ln w="76200">
            <a:solidFill>
              <a:schemeClr val="tx1"/>
            </a:solidFill>
            <a:round/>
            <a:headEnd/>
            <a:tailEnd type="triangle" w="med" len="med"/>
          </a:ln>
        </p:spPr>
        <p:txBody>
          <a:bodyPr/>
          <a:lstStyle/>
          <a:p>
            <a:endParaRPr lang="en-US"/>
          </a:p>
        </p:txBody>
      </p:sp>
      <p:sp>
        <p:nvSpPr>
          <p:cNvPr id="23580" name="Line 53"/>
          <p:cNvSpPr>
            <a:spLocks noChangeShapeType="1"/>
          </p:cNvSpPr>
          <p:nvPr/>
        </p:nvSpPr>
        <p:spPr bwMode="auto">
          <a:xfrm flipV="1">
            <a:off x="2743200" y="1524000"/>
            <a:ext cx="1588" cy="304800"/>
          </a:xfrm>
          <a:prstGeom prst="line">
            <a:avLst/>
          </a:prstGeom>
          <a:noFill/>
          <a:ln w="76200">
            <a:solidFill>
              <a:schemeClr val="tx1"/>
            </a:solidFill>
            <a:round/>
            <a:headEnd/>
            <a:tailEnd/>
          </a:ln>
        </p:spPr>
        <p:txBody>
          <a:bodyPr/>
          <a:lstStyle/>
          <a:p>
            <a:endParaRPr lang="en-US"/>
          </a:p>
        </p:txBody>
      </p:sp>
      <p:sp>
        <p:nvSpPr>
          <p:cNvPr id="23581" name="Line 54"/>
          <p:cNvSpPr>
            <a:spLocks noChangeShapeType="1"/>
          </p:cNvSpPr>
          <p:nvPr/>
        </p:nvSpPr>
        <p:spPr bwMode="auto">
          <a:xfrm>
            <a:off x="2743200" y="1524000"/>
            <a:ext cx="4800600" cy="0"/>
          </a:xfrm>
          <a:prstGeom prst="line">
            <a:avLst/>
          </a:prstGeom>
          <a:noFill/>
          <a:ln w="76200">
            <a:solidFill>
              <a:schemeClr val="tx1"/>
            </a:solidFill>
            <a:round/>
            <a:headEnd/>
            <a:tailEnd type="triangle" w="med" len="med"/>
          </a:ln>
        </p:spPr>
        <p:txBody>
          <a:bodyPr/>
          <a:lstStyle/>
          <a:p>
            <a:endParaRPr lang="en-US"/>
          </a:p>
        </p:txBody>
      </p:sp>
      <p:sp>
        <p:nvSpPr>
          <p:cNvPr id="23582" name="Line 55"/>
          <p:cNvSpPr>
            <a:spLocks noChangeShapeType="1"/>
          </p:cNvSpPr>
          <p:nvPr/>
        </p:nvSpPr>
        <p:spPr bwMode="auto">
          <a:xfrm>
            <a:off x="6629400" y="2590800"/>
            <a:ext cx="914400" cy="0"/>
          </a:xfrm>
          <a:prstGeom prst="line">
            <a:avLst/>
          </a:prstGeom>
          <a:noFill/>
          <a:ln w="76200">
            <a:solidFill>
              <a:schemeClr val="tx1"/>
            </a:solidFill>
            <a:round/>
            <a:headEnd/>
            <a:tailEnd type="triangle" w="med" len="med"/>
          </a:ln>
        </p:spPr>
        <p:txBody>
          <a:bodyPr/>
          <a:lstStyle/>
          <a:p>
            <a:endParaRPr lang="en-US"/>
          </a:p>
        </p:txBody>
      </p:sp>
      <p:sp>
        <p:nvSpPr>
          <p:cNvPr id="23583" name="Line 56"/>
          <p:cNvSpPr>
            <a:spLocks noChangeShapeType="1"/>
          </p:cNvSpPr>
          <p:nvPr/>
        </p:nvSpPr>
        <p:spPr bwMode="auto">
          <a:xfrm rot="5400000" flipV="1">
            <a:off x="5715794" y="4571206"/>
            <a:ext cx="609600" cy="1588"/>
          </a:xfrm>
          <a:prstGeom prst="line">
            <a:avLst/>
          </a:prstGeom>
          <a:noFill/>
          <a:ln w="76200">
            <a:solidFill>
              <a:schemeClr val="tx1"/>
            </a:solidFill>
            <a:round/>
            <a:headEnd/>
            <a:tailEnd type="triangle" w="med" len="med"/>
          </a:ln>
        </p:spPr>
        <p:txBody>
          <a:bodyPr/>
          <a:lstStyle/>
          <a:p>
            <a:endParaRPr lang="en-US"/>
          </a:p>
        </p:txBody>
      </p:sp>
      <p:sp>
        <p:nvSpPr>
          <p:cNvPr id="23584" name="Line 57"/>
          <p:cNvSpPr>
            <a:spLocks noChangeShapeType="1"/>
          </p:cNvSpPr>
          <p:nvPr/>
        </p:nvSpPr>
        <p:spPr bwMode="auto">
          <a:xfrm flipV="1">
            <a:off x="6629400" y="3581400"/>
            <a:ext cx="914400" cy="1143000"/>
          </a:xfrm>
          <a:prstGeom prst="line">
            <a:avLst/>
          </a:prstGeom>
          <a:noFill/>
          <a:ln w="76200">
            <a:solidFill>
              <a:schemeClr val="tx1"/>
            </a:solidFill>
            <a:round/>
            <a:headEnd/>
            <a:tailEnd type="triangle" w="med" len="med"/>
          </a:ln>
        </p:spPr>
        <p:txBody>
          <a:bodyPr/>
          <a:lstStyle/>
          <a:p>
            <a:endParaRPr lang="en-US"/>
          </a:p>
        </p:txBody>
      </p:sp>
      <p:sp>
        <p:nvSpPr>
          <p:cNvPr id="23585" name="Line 58"/>
          <p:cNvSpPr>
            <a:spLocks noChangeShapeType="1"/>
          </p:cNvSpPr>
          <p:nvPr/>
        </p:nvSpPr>
        <p:spPr bwMode="auto">
          <a:xfrm flipV="1">
            <a:off x="6629400" y="4572000"/>
            <a:ext cx="914400" cy="152400"/>
          </a:xfrm>
          <a:prstGeom prst="line">
            <a:avLst/>
          </a:prstGeom>
          <a:noFill/>
          <a:ln w="76200">
            <a:solidFill>
              <a:schemeClr val="tx1"/>
            </a:solidFill>
            <a:round/>
            <a:headEnd/>
            <a:tailEnd type="triangle" w="med" len="med"/>
          </a:ln>
        </p:spPr>
        <p:txBody>
          <a:bodyPr/>
          <a:lstStyle/>
          <a:p>
            <a:endParaRPr lang="en-US"/>
          </a:p>
        </p:txBody>
      </p:sp>
      <p:sp>
        <p:nvSpPr>
          <p:cNvPr id="23586" name="Line 60"/>
          <p:cNvSpPr>
            <a:spLocks noChangeShapeType="1"/>
          </p:cNvSpPr>
          <p:nvPr/>
        </p:nvSpPr>
        <p:spPr bwMode="auto">
          <a:xfrm flipV="1">
            <a:off x="304800" y="1143000"/>
            <a:ext cx="0" cy="838200"/>
          </a:xfrm>
          <a:prstGeom prst="line">
            <a:avLst/>
          </a:prstGeom>
          <a:noFill/>
          <a:ln w="9525">
            <a:solidFill>
              <a:schemeClr val="tx1"/>
            </a:solidFill>
            <a:round/>
            <a:headEnd/>
            <a:tailEnd/>
          </a:ln>
        </p:spPr>
        <p:txBody>
          <a:bodyPr/>
          <a:lstStyle/>
          <a:p>
            <a:endParaRPr lang="en-US"/>
          </a:p>
        </p:txBody>
      </p:sp>
      <p:sp>
        <p:nvSpPr>
          <p:cNvPr id="23587" name="AutoShape 61"/>
          <p:cNvSpPr>
            <a:spLocks noChangeArrowheads="1"/>
          </p:cNvSpPr>
          <p:nvPr/>
        </p:nvSpPr>
        <p:spPr bwMode="auto">
          <a:xfrm rot="-5400000">
            <a:off x="5448300" y="4610100"/>
            <a:ext cx="381000" cy="3048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tx1"/>
          </a:solidFill>
          <a:ln w="9525">
            <a:solidFill>
              <a:schemeClr val="tx1"/>
            </a:solidFill>
            <a:miter lim="800000"/>
            <a:headEnd/>
            <a:tailEnd/>
          </a:ln>
        </p:spPr>
        <p:txBody>
          <a:bodyPr wrap="none" anchor="ctr"/>
          <a:lstStyle/>
          <a:p>
            <a:endParaRPr lang="en-US"/>
          </a:p>
        </p:txBody>
      </p:sp>
      <p:sp>
        <p:nvSpPr>
          <p:cNvPr id="27712" name="Text Box 64"/>
          <p:cNvSpPr txBox="1">
            <a:spLocks noChangeArrowheads="1"/>
          </p:cNvSpPr>
          <p:nvPr/>
        </p:nvSpPr>
        <p:spPr bwMode="auto">
          <a:xfrm>
            <a:off x="304800" y="76200"/>
            <a:ext cx="8610600" cy="974725"/>
          </a:xfrm>
          <a:prstGeom prst="rect">
            <a:avLst/>
          </a:prstGeom>
          <a:solidFill>
            <a:srgbClr val="DDDDDD"/>
          </a:solidFill>
          <a:ln w="28575">
            <a:solidFill>
              <a:schemeClr val="tx1"/>
            </a:solidFill>
            <a:miter lim="800000"/>
            <a:headEnd/>
            <a:tailEnd/>
          </a:ln>
          <a:effectLst/>
        </p:spPr>
        <p:txBody>
          <a:bodyPr>
            <a:spAutoFit/>
          </a:bodyPr>
          <a:lstStyle/>
          <a:p>
            <a:pPr algn="ctr">
              <a:spcBef>
                <a:spcPct val="50000"/>
              </a:spcBef>
              <a:defRPr/>
            </a:pPr>
            <a:r>
              <a:rPr lang="en-US" sz="2800" b="1" dirty="0">
                <a:solidFill>
                  <a:srgbClr val="990000"/>
                </a:solidFill>
                <a:latin typeface="Colonna MT" pitchFamily="82" charset="0"/>
              </a:rPr>
              <a:t>How Geographic Luck put Europeans in the position of Global Dominance during the Age of Exploration.</a:t>
            </a:r>
          </a:p>
        </p:txBody>
      </p:sp>
      <p:sp>
        <p:nvSpPr>
          <p:cNvPr id="23589" name="Text Box 67"/>
          <p:cNvSpPr txBox="1">
            <a:spLocks noChangeArrowheads="1"/>
          </p:cNvSpPr>
          <p:nvPr/>
        </p:nvSpPr>
        <p:spPr bwMode="auto">
          <a:xfrm>
            <a:off x="228600" y="6553200"/>
            <a:ext cx="6324600" cy="214313"/>
          </a:xfrm>
          <a:prstGeom prst="rect">
            <a:avLst/>
          </a:prstGeom>
          <a:noFill/>
          <a:ln w="9525">
            <a:noFill/>
            <a:miter lim="800000"/>
            <a:headEnd/>
            <a:tailEnd/>
          </a:ln>
        </p:spPr>
        <p:txBody>
          <a:bodyPr>
            <a:spAutoFit/>
          </a:bodyPr>
          <a:lstStyle/>
          <a:p>
            <a:pPr>
              <a:spcBef>
                <a:spcPct val="50000"/>
              </a:spcBef>
            </a:pPr>
            <a:r>
              <a:rPr lang="en-US" sz="800">
                <a:latin typeface="Candara" pitchFamily="34" charset="0"/>
              </a:rPr>
              <a:t>From </a:t>
            </a:r>
            <a:r>
              <a:rPr lang="en-US" sz="800" i="1">
                <a:latin typeface="Candara" pitchFamily="34" charset="0"/>
              </a:rPr>
              <a:t>Guns, Germs, and Steel: The Fates of Human Societies,</a:t>
            </a:r>
            <a:r>
              <a:rPr lang="en-US" sz="800">
                <a:latin typeface="Candara" pitchFamily="34" charset="0"/>
              </a:rPr>
              <a:t> by Jared Diamond, 1997</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9000"/>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cap="small" dirty="0" smtClean="0">
                <a:effectLst>
                  <a:outerShdw blurRad="38100" dist="38100" dir="2700000" algn="tl">
                    <a:srgbClr val="000000">
                      <a:alpha val="43137"/>
                    </a:srgbClr>
                  </a:outerShdw>
                </a:effectLst>
                <a:latin typeface="Gabriola" pitchFamily="82" charset="0"/>
              </a:rPr>
              <a:t>Overview of the Session</a:t>
            </a:r>
            <a:endParaRPr lang="en-US" b="1" cap="small" dirty="0">
              <a:effectLst>
                <a:outerShdw blurRad="38100" dist="38100" dir="2700000" algn="tl">
                  <a:srgbClr val="000000">
                    <a:alpha val="43137"/>
                  </a:srgbClr>
                </a:outerShdw>
              </a:effectLst>
              <a:latin typeface="Gabriola" pitchFamily="82" charset="0"/>
            </a:endParaRPr>
          </a:p>
        </p:txBody>
      </p:sp>
      <p:sp>
        <p:nvSpPr>
          <p:cNvPr id="3" name="Content Placeholder 2"/>
          <p:cNvSpPr>
            <a:spLocks noGrp="1"/>
          </p:cNvSpPr>
          <p:nvPr>
            <p:ph idx="1"/>
          </p:nvPr>
        </p:nvSpPr>
        <p:spPr>
          <a:xfrm>
            <a:off x="304800" y="1066800"/>
            <a:ext cx="8686800" cy="5486400"/>
          </a:xfrm>
        </p:spPr>
        <p:txBody>
          <a:bodyPr>
            <a:normAutofit lnSpcReduction="10000"/>
          </a:bodyPr>
          <a:lstStyle/>
          <a:p>
            <a:pPr marL="514350" indent="-514350">
              <a:buFont typeface="+mj-lt"/>
              <a:buAutoNum type="arabicPeriod"/>
            </a:pPr>
            <a:r>
              <a:rPr lang="en-US" b="1" cap="small" dirty="0" smtClean="0">
                <a:solidFill>
                  <a:srgbClr val="7030A0"/>
                </a:solidFill>
                <a:effectLst>
                  <a:outerShdw blurRad="38100" dist="38100" dir="2700000" algn="tl">
                    <a:srgbClr val="000000">
                      <a:alpha val="43137"/>
                    </a:srgbClr>
                  </a:outerShdw>
                </a:effectLst>
                <a:latin typeface="Gabriola" pitchFamily="82" charset="0"/>
                <a:ea typeface="GungsuhChe" pitchFamily="49" charset="-127"/>
              </a:rPr>
              <a:t>KCAS 4.1 standards are the basis of instruction, not textbooks</a:t>
            </a:r>
          </a:p>
          <a:p>
            <a:pPr marL="514350" indent="-514350">
              <a:buFont typeface="+mj-lt"/>
              <a:buAutoNum type="arabicPeriod"/>
            </a:pPr>
            <a:r>
              <a:rPr lang="en-US" b="1" cap="small" dirty="0" smtClean="0">
                <a:solidFill>
                  <a:srgbClr val="663300"/>
                </a:solidFill>
                <a:effectLst>
                  <a:outerShdw blurRad="38100" dist="38100" dir="2700000" algn="tl">
                    <a:srgbClr val="000000">
                      <a:alpha val="43137"/>
                    </a:srgbClr>
                  </a:outerShdw>
                </a:effectLst>
                <a:latin typeface="Gabriola" pitchFamily="82" charset="0"/>
                <a:ea typeface="GungsuhChe" pitchFamily="49" charset="-127"/>
              </a:rPr>
              <a:t>The curriculum map’s learning targets are closely tied to the standards</a:t>
            </a:r>
          </a:p>
          <a:p>
            <a:pPr marL="514350" indent="-514350">
              <a:buFont typeface="+mj-lt"/>
              <a:buAutoNum type="arabicPeriod"/>
            </a:pPr>
            <a:r>
              <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rPr>
              <a:t>Instruction ideas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rPr>
              <a:t>Provide an overview for the students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rPr>
              <a:t>Use TCI Resources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rPr>
              <a:t>Use Multiple Intelligences</a:t>
            </a:r>
          </a:p>
          <a:p>
            <a:pPr marL="914400" lvl="1" indent="-514350">
              <a:buFont typeface="+mj-lt"/>
              <a:buAutoNum type="alphaLcPeriod"/>
            </a:pPr>
            <a:r>
              <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rPr>
              <a:t>Use Resources in Grade 7</a:t>
            </a:r>
            <a:endParaRPr lang="en-US" b="1" cap="small" dirty="0" smtClean="0">
              <a:solidFill>
                <a:srgbClr val="CC0000"/>
              </a:solidFill>
              <a:effectLst>
                <a:outerShdw blurRad="38100" dist="38100" dir="2700000" algn="tl">
                  <a:srgbClr val="000000">
                    <a:alpha val="43137"/>
                  </a:srgbClr>
                </a:outerShdw>
              </a:effectLst>
              <a:latin typeface="Gabriola" pitchFamily="82" charset="0"/>
              <a:ea typeface="GungsuhChe" pitchFamily="49" charset="-127"/>
            </a:endParaRPr>
          </a:p>
          <a:p>
            <a:pPr marL="514350" indent="-514350">
              <a:buFont typeface="+mj-lt"/>
              <a:buAutoNum type="arabicPeriod"/>
            </a:pPr>
            <a:r>
              <a:rPr lang="en-US" b="1" cap="small" dirty="0" smtClean="0">
                <a:solidFill>
                  <a:srgbClr val="002060"/>
                </a:solidFill>
                <a:effectLst>
                  <a:outerShdw blurRad="38100" dist="38100" dir="2700000" algn="tl">
                    <a:srgbClr val="000000">
                      <a:alpha val="43137"/>
                    </a:srgbClr>
                  </a:outerShdw>
                </a:effectLst>
                <a:latin typeface="Gabriola" pitchFamily="82" charset="0"/>
                <a:ea typeface="GungsuhChe" pitchFamily="49" charset="-127"/>
              </a:rPr>
              <a:t>Assessment needs to be formative, summative, and </a:t>
            </a:r>
            <a:r>
              <a:rPr lang="en-US" b="1" cap="small" dirty="0" smtClean="0">
                <a:solidFill>
                  <a:srgbClr val="002060"/>
                </a:solidFill>
                <a:effectLst>
                  <a:outerShdw blurRad="38100" dist="38100" dir="2700000" algn="tl">
                    <a:srgbClr val="000000">
                      <a:alpha val="43137"/>
                    </a:srgbClr>
                  </a:outerShdw>
                </a:effectLst>
                <a:latin typeface="Gabriola" pitchFamily="82" charset="0"/>
                <a:ea typeface="GungsuhChe" pitchFamily="49" charset="-127"/>
              </a:rPr>
              <a:t>authentic</a:t>
            </a:r>
          </a:p>
          <a:p>
            <a:pPr marL="514350" indent="-514350">
              <a:buFont typeface="+mj-lt"/>
              <a:buAutoNum type="arabicPeriod"/>
            </a:pPr>
            <a:r>
              <a:rPr lang="en-US" b="1" cap="small" dirty="0" smtClean="0">
                <a:solidFill>
                  <a:schemeClr val="accent3">
                    <a:lumMod val="50000"/>
                  </a:schemeClr>
                </a:solidFill>
                <a:effectLst>
                  <a:outerShdw blurRad="38100" dist="38100" dir="2700000" algn="tl">
                    <a:srgbClr val="000000">
                      <a:alpha val="43137"/>
                    </a:srgbClr>
                  </a:outerShdw>
                </a:effectLst>
                <a:latin typeface="Gabriola" pitchFamily="82" charset="0"/>
                <a:ea typeface="GungsuhChe" pitchFamily="49" charset="-127"/>
              </a:rPr>
              <a:t>Collaborative </a:t>
            </a:r>
            <a:r>
              <a:rPr lang="en-US" b="1" cap="small" dirty="0" smtClean="0">
                <a:solidFill>
                  <a:schemeClr val="accent3">
                    <a:lumMod val="50000"/>
                  </a:schemeClr>
                </a:solidFill>
                <a:effectLst>
                  <a:outerShdw blurRad="38100" dist="38100" dir="2700000" algn="tl">
                    <a:srgbClr val="000000">
                      <a:alpha val="43137"/>
                    </a:srgbClr>
                  </a:outerShdw>
                </a:effectLst>
                <a:latin typeface="Gabriola" pitchFamily="82" charset="0"/>
                <a:ea typeface="GungsuhChe" pitchFamily="49" charset="-127"/>
              </a:rPr>
              <a:t>lesson idea or assessment</a:t>
            </a:r>
            <a:endParaRPr lang="en-US" b="1" cap="small" dirty="0">
              <a:solidFill>
                <a:schemeClr val="accent3">
                  <a:lumMod val="50000"/>
                </a:schemeClr>
              </a:solidFill>
              <a:effectLst>
                <a:outerShdw blurRad="38100" dist="38100" dir="2700000" algn="tl">
                  <a:srgbClr val="000000">
                    <a:alpha val="43137"/>
                  </a:srgbClr>
                </a:outerShdw>
              </a:effectLst>
              <a:latin typeface="Gabriola" pitchFamily="82" charset="0"/>
              <a:ea typeface="GungsuhChe" pitchFamily="49"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effectLst>
                  <a:outerShdw blurRad="38100" dist="38100" dir="2700000" algn="tl">
                    <a:srgbClr val="000000">
                      <a:alpha val="43137"/>
                    </a:srgbClr>
                  </a:outerShdw>
                </a:effectLst>
              </a:rPr>
              <a:t>Revised Grade 7 Curriculum Map</a:t>
            </a:r>
            <a:endParaRPr lang="en-US" b="1" dirty="0">
              <a:solidFill>
                <a:srgbClr val="00B050"/>
              </a:solidFill>
              <a:effectLst>
                <a:outerShdw blurRad="38100" dist="38100" dir="2700000" algn="tl">
                  <a:srgbClr val="000000">
                    <a:alpha val="43137"/>
                  </a:srgbClr>
                </a:outerShdw>
              </a:effectLst>
            </a:endParaRPr>
          </a:p>
        </p:txBody>
      </p:sp>
      <p:pic>
        <p:nvPicPr>
          <p:cNvPr id="8" name="Content Placeholder 7" descr="Neolithic.JPG"/>
          <p:cNvPicPr>
            <a:picLocks noGrp="1" noChangeAspect="1"/>
          </p:cNvPicPr>
          <p:nvPr>
            <p:ph idx="1"/>
          </p:nvPr>
        </p:nvPicPr>
        <p:blipFill>
          <a:blip r:embed="rId3" cstate="print"/>
          <a:stretch>
            <a:fillRect/>
          </a:stretch>
        </p:blipFill>
        <p:spPr>
          <a:xfrm>
            <a:off x="1215289" y="1371600"/>
            <a:ext cx="6709511" cy="5257800"/>
          </a:xfrm>
          <a:prstGeom prst="rect">
            <a:avLst/>
          </a:prstGeom>
          <a:ln>
            <a:noFill/>
          </a:ln>
          <a:effectLst>
            <a:outerShdw blurRad="292100" dist="139700" dir="2700000" algn="tl" rotWithShape="0">
              <a:srgbClr val="333333">
                <a:alpha val="65000"/>
              </a:srgbClr>
            </a:outerShdw>
          </a:effectLst>
        </p:spPr>
      </p:pic>
      <p:pic>
        <p:nvPicPr>
          <p:cNvPr id="9218" name="Picture 2" descr="C:\Users\rthomas2\AppData\Local\Microsoft\Windows\Temporary Internet Files\Content.IE5\UQS2PK4D\MC900242871[1].wmf"/>
          <p:cNvPicPr>
            <a:picLocks noChangeAspect="1" noChangeArrowheads="1"/>
          </p:cNvPicPr>
          <p:nvPr/>
        </p:nvPicPr>
        <p:blipFill>
          <a:blip r:embed="rId4" cstate="print"/>
          <a:srcRect/>
          <a:stretch>
            <a:fillRect/>
          </a:stretch>
        </p:blipFill>
        <p:spPr bwMode="auto">
          <a:xfrm>
            <a:off x="6400800" y="5562600"/>
            <a:ext cx="913486" cy="745236"/>
          </a:xfrm>
          <a:prstGeom prst="rect">
            <a:avLst/>
          </a:prstGeom>
          <a:noFill/>
        </p:spPr>
      </p:pic>
      <p:grpSp>
        <p:nvGrpSpPr>
          <p:cNvPr id="12" name="Group 11"/>
          <p:cNvGrpSpPr/>
          <p:nvPr/>
        </p:nvGrpSpPr>
        <p:grpSpPr>
          <a:xfrm rot="20275935">
            <a:off x="1542560" y="3377179"/>
            <a:ext cx="4361106" cy="2977391"/>
            <a:chOff x="3581400" y="3352800"/>
            <a:chExt cx="2362200" cy="1600200"/>
          </a:xfrm>
        </p:grpSpPr>
        <p:sp>
          <p:nvSpPr>
            <p:cNvPr id="13" name="Right Arrow 12"/>
            <p:cNvSpPr/>
            <p:nvPr/>
          </p:nvSpPr>
          <p:spPr>
            <a:xfrm>
              <a:off x="3581400" y="3352800"/>
              <a:ext cx="2362200" cy="1600200"/>
            </a:xfrm>
            <a:prstGeom prst="rightArrow">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594941" y="3620686"/>
              <a:ext cx="2057400" cy="876698"/>
            </a:xfrm>
            <a:prstGeom prst="rect">
              <a:avLst/>
            </a:prstGeom>
            <a:noFill/>
          </p:spPr>
          <p:txBody>
            <a:bodyPr wrap="square" rtlCol="0">
              <a:spAutoFit/>
            </a:bodyPr>
            <a:lstStyle/>
            <a:p>
              <a:endParaRPr lang="en-US" sz="2000" b="1" i="1" dirty="0" smtClean="0"/>
            </a:p>
            <a:p>
              <a:r>
                <a:rPr lang="en-US" sz="2000" b="1" i="1" dirty="0" smtClean="0"/>
                <a:t>Guns, Germs, &amp; Steel </a:t>
              </a:r>
            </a:p>
            <a:p>
              <a:r>
                <a:rPr lang="en-US" sz="2000" b="1" dirty="0" smtClean="0"/>
                <a:t>Episodes on-line are at http://topdocumentaryfilms.com/guns-germs-and-steel/</a:t>
              </a:r>
              <a:endParaRPr lang="en-US" sz="2000" b="1" dirty="0"/>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bodyPr>
          <a:lstStyle/>
          <a:p>
            <a:pPr algn="ctr" fontAlgn="auto">
              <a:spcAft>
                <a:spcPts val="0"/>
              </a:spcAft>
              <a:defRPr/>
            </a:pPr>
            <a:r>
              <a:rPr lang="en-US" dirty="0" smtClean="0">
                <a:latin typeface="MV Boli" pitchFamily="2" charset="0"/>
                <a:cs typeface="MV Boli" pitchFamily="2" charset="0"/>
              </a:rPr>
              <a:t>Curriculum and Standards</a:t>
            </a:r>
            <a:endParaRPr lang="en-US" dirty="0">
              <a:latin typeface="MV Boli" pitchFamily="2" charset="0"/>
              <a:cs typeface="MV Boli" pitchFamily="2" charset="0"/>
            </a:endParaRPr>
          </a:p>
        </p:txBody>
      </p:sp>
      <p:sp>
        <p:nvSpPr>
          <p:cNvPr id="3" name="Content Placeholder 2"/>
          <p:cNvSpPr>
            <a:spLocks noGrp="1"/>
          </p:cNvSpPr>
          <p:nvPr>
            <p:ph sz="quarter" idx="1"/>
          </p:nvPr>
        </p:nvSpPr>
        <p:spPr>
          <a:xfrm>
            <a:off x="533400" y="990600"/>
            <a:ext cx="7467600" cy="5483225"/>
          </a:xfrm>
        </p:spPr>
        <p:txBody>
          <a:bodyPr>
            <a:normAutofit fontScale="92500"/>
          </a:bodyPr>
          <a:lstStyle/>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r>
              <a:rPr lang="en-US" sz="4000" dirty="0" smtClean="0">
                <a:latin typeface="MV Boli" pitchFamily="2" charset="0"/>
                <a:cs typeface="MV Boli" pitchFamily="2" charset="0"/>
              </a:rPr>
              <a:t>Curriculum vs. Curriculum Map</a:t>
            </a:r>
          </a:p>
          <a:p>
            <a:pPr marL="320040" indent="-320040" fontAlgn="auto">
              <a:spcAft>
                <a:spcPts val="0"/>
              </a:spcAft>
              <a:buFont typeface="Wingdings"/>
              <a:buChar char=""/>
              <a:defRPr/>
            </a:pPr>
            <a:r>
              <a:rPr lang="en-US" sz="4000" dirty="0" smtClean="0">
                <a:latin typeface="MV Boli" pitchFamily="2" charset="0"/>
                <a:cs typeface="MV Boli" pitchFamily="2" charset="0"/>
              </a:rPr>
              <a:t>Program of Studies</a:t>
            </a:r>
          </a:p>
          <a:p>
            <a:pPr marL="640080" lvl="1" indent="-274320" fontAlgn="auto">
              <a:spcAft>
                <a:spcPts val="0"/>
              </a:spcAft>
              <a:buFont typeface="Wingdings 2"/>
              <a:buChar char=""/>
              <a:defRPr/>
            </a:pPr>
            <a:r>
              <a:rPr lang="en-US" sz="3600" dirty="0" smtClean="0">
                <a:latin typeface="MV Boli" pitchFamily="2" charset="0"/>
                <a:cs typeface="MV Boli" pitchFamily="2" charset="0"/>
              </a:rPr>
              <a:t>Government and Civics</a:t>
            </a:r>
          </a:p>
          <a:p>
            <a:pPr marL="640080" lvl="1" indent="-274320" fontAlgn="auto">
              <a:spcAft>
                <a:spcPts val="0"/>
              </a:spcAft>
              <a:buFont typeface="Wingdings 2"/>
              <a:buChar char=""/>
              <a:defRPr/>
            </a:pPr>
            <a:r>
              <a:rPr lang="en-US" sz="3600" dirty="0" smtClean="0">
                <a:latin typeface="MV Boli" pitchFamily="2" charset="0"/>
                <a:cs typeface="MV Boli" pitchFamily="2" charset="0"/>
              </a:rPr>
              <a:t>Cultures and Society</a:t>
            </a:r>
          </a:p>
          <a:p>
            <a:pPr marL="640080" lvl="1" indent="-274320" fontAlgn="auto">
              <a:spcAft>
                <a:spcPts val="0"/>
              </a:spcAft>
              <a:buFont typeface="Wingdings 2"/>
              <a:buChar char=""/>
              <a:defRPr/>
            </a:pPr>
            <a:r>
              <a:rPr lang="en-US" sz="3600" dirty="0" smtClean="0">
                <a:latin typeface="MV Boli" pitchFamily="2" charset="0"/>
                <a:cs typeface="MV Boli" pitchFamily="2" charset="0"/>
              </a:rPr>
              <a:t>Economics</a:t>
            </a:r>
          </a:p>
          <a:p>
            <a:pPr marL="640080" lvl="1" indent="-274320" fontAlgn="auto">
              <a:spcAft>
                <a:spcPts val="0"/>
              </a:spcAft>
              <a:buFont typeface="Wingdings 2"/>
              <a:buChar char=""/>
              <a:defRPr/>
            </a:pPr>
            <a:r>
              <a:rPr lang="en-US" sz="3600" dirty="0" smtClean="0">
                <a:latin typeface="MV Boli" pitchFamily="2" charset="0"/>
                <a:cs typeface="MV Boli" pitchFamily="2" charset="0"/>
              </a:rPr>
              <a:t>Geography</a:t>
            </a:r>
          </a:p>
          <a:p>
            <a:pPr marL="640080" lvl="1" indent="-274320" fontAlgn="auto">
              <a:spcAft>
                <a:spcPts val="0"/>
              </a:spcAft>
              <a:buFont typeface="Wingdings 2"/>
              <a:buChar char=""/>
              <a:defRPr/>
            </a:pPr>
            <a:r>
              <a:rPr lang="en-US" sz="3600" dirty="0" smtClean="0">
                <a:latin typeface="MV Boli" pitchFamily="2" charset="0"/>
                <a:cs typeface="MV Boli" pitchFamily="2" charset="0"/>
              </a:rPr>
              <a:t>Historical Perspective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144000" cy="990600"/>
          </a:xfrm>
        </p:spPr>
        <p:txBody>
          <a:bodyPr>
            <a:normAutofit fontScale="90000"/>
          </a:bodyPr>
          <a:lstStyle/>
          <a:p>
            <a:r>
              <a:rPr lang="en-US" b="1" dirty="0" smtClean="0">
                <a:solidFill>
                  <a:srgbClr val="0070C0"/>
                </a:solidFill>
                <a:effectLst>
                  <a:outerShdw blurRad="38100" dist="38100" dir="2700000" algn="tl">
                    <a:srgbClr val="000000">
                      <a:alpha val="43137"/>
                    </a:srgbClr>
                  </a:outerShdw>
                </a:effectLst>
                <a:latin typeface="MV Boli" pitchFamily="2" charset="0"/>
                <a:cs typeface="MV Boli" pitchFamily="2" charset="0"/>
              </a:rPr>
              <a:t>KCAS 4.1 Social Studies Standards</a:t>
            </a:r>
            <a:endParaRPr lang="en-US" b="1" dirty="0">
              <a:solidFill>
                <a:srgbClr val="0070C0"/>
              </a:solidFill>
              <a:effectLst>
                <a:outerShdw blurRad="38100" dist="38100" dir="2700000" algn="tl">
                  <a:srgbClr val="000000">
                    <a:alpha val="43137"/>
                  </a:srgbClr>
                </a:outerShdw>
              </a:effectLst>
              <a:latin typeface="MV Boli" pitchFamily="2" charset="0"/>
              <a:cs typeface="MV Boli" pitchFamily="2" charset="0"/>
            </a:endParaRPr>
          </a:p>
        </p:txBody>
      </p:sp>
      <p:pic>
        <p:nvPicPr>
          <p:cNvPr id="4" name="Content Placeholder 3" descr="KY goals.JPG"/>
          <p:cNvPicPr>
            <a:picLocks noGrp="1" noChangeAspect="1"/>
          </p:cNvPicPr>
          <p:nvPr>
            <p:ph sz="quarter" idx="1"/>
          </p:nvPr>
        </p:nvPicPr>
        <p:blipFill>
          <a:blip r:embed="rId2" cstate="print"/>
          <a:stretch>
            <a:fillRect/>
          </a:stretch>
        </p:blipFill>
        <p:spPr>
          <a:xfrm>
            <a:off x="152400" y="1600200"/>
            <a:ext cx="8794085" cy="4419600"/>
          </a:xfrm>
        </p:spPr>
      </p:pic>
      <p:pic>
        <p:nvPicPr>
          <p:cNvPr id="7170" name="Picture 2" descr="C:\Users\rthomas2\AppData\Local\Microsoft\Windows\Temporary Internet Files\Content.IE5\NJTBYF0O\MC900301358[1].wmf"/>
          <p:cNvPicPr>
            <a:picLocks noChangeAspect="1" noChangeArrowheads="1"/>
          </p:cNvPicPr>
          <p:nvPr/>
        </p:nvPicPr>
        <p:blipFill>
          <a:blip r:embed="rId3" cstate="print"/>
          <a:srcRect/>
          <a:stretch>
            <a:fillRect/>
          </a:stretch>
        </p:blipFill>
        <p:spPr bwMode="auto">
          <a:xfrm>
            <a:off x="7315200" y="4887892"/>
            <a:ext cx="1513027" cy="173327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9352" y="228600"/>
            <a:ext cx="8766048" cy="990600"/>
          </a:xfrm>
        </p:spPr>
        <p:txBody>
          <a:bodyPr>
            <a:normAutofit fontScale="90000"/>
          </a:bodyPr>
          <a:lstStyle/>
          <a:p>
            <a:pPr algn="ctr"/>
            <a:r>
              <a:rPr lang="en-US" dirty="0" smtClean="0">
                <a:latin typeface="MV Boli" pitchFamily="2" charset="0"/>
                <a:cs typeface="MV Boli" pitchFamily="2" charset="0"/>
              </a:rPr>
              <a:t>Kentucky Department of Education</a:t>
            </a:r>
            <a:endParaRPr lang="en-US" dirty="0">
              <a:latin typeface="MV Boli" pitchFamily="2" charset="0"/>
              <a:cs typeface="MV Boli" pitchFamily="2" charset="0"/>
            </a:endParaRPr>
          </a:p>
        </p:txBody>
      </p:sp>
      <p:pic>
        <p:nvPicPr>
          <p:cNvPr id="1026" name="Picture 2"/>
          <p:cNvPicPr>
            <a:picLocks noGrp="1" noChangeAspect="1" noChangeArrowheads="1"/>
          </p:cNvPicPr>
          <p:nvPr>
            <p:ph sz="quarter" idx="1"/>
          </p:nvPr>
        </p:nvPicPr>
        <p:blipFill>
          <a:blip r:embed="rId2" cstate="print"/>
          <a:srcRect t="16667"/>
          <a:stretch>
            <a:fillRect/>
          </a:stretch>
        </p:blipFill>
        <p:spPr bwMode="auto">
          <a:xfrm>
            <a:off x="228600" y="1676400"/>
            <a:ext cx="8731235"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6" name="Content Placeholder 5" descr="subdomains &amp; organizers.JPG"/>
          <p:cNvPicPr>
            <a:picLocks noGrp="1" noChangeAspect="1"/>
          </p:cNvPicPr>
          <p:nvPr>
            <p:ph sz="quarter" idx="1"/>
          </p:nvPr>
        </p:nvPicPr>
        <p:blipFill>
          <a:blip r:embed="rId2" cstate="print"/>
          <a:stretch>
            <a:fillRect/>
          </a:stretch>
        </p:blipFill>
        <p:spPr>
          <a:xfrm>
            <a:off x="0" y="914400"/>
            <a:ext cx="9144000" cy="3962400"/>
          </a:xfrm>
        </p:spPr>
      </p:pic>
      <p:sp>
        <p:nvSpPr>
          <p:cNvPr id="11" name="Title 1"/>
          <p:cNvSpPr>
            <a:spLocks noGrp="1"/>
          </p:cNvSpPr>
          <p:nvPr>
            <p:ph type="title"/>
          </p:nvPr>
        </p:nvSpPr>
        <p:spPr>
          <a:xfrm>
            <a:off x="76200" y="0"/>
            <a:ext cx="8915400" cy="990600"/>
          </a:xfrm>
        </p:spPr>
        <p:txBody>
          <a:bodyPr>
            <a:normAutofit fontScale="90000"/>
          </a:bodyPr>
          <a:lstStyle/>
          <a:p>
            <a:pPr algn="ctr"/>
            <a:r>
              <a:rPr lang="en-US" b="1" dirty="0" smtClean="0">
                <a:solidFill>
                  <a:srgbClr val="0070C0"/>
                </a:solidFill>
                <a:effectLst>
                  <a:outerShdw blurRad="38100" dist="38100" dir="2700000" algn="tl">
                    <a:srgbClr val="000000">
                      <a:alpha val="43137"/>
                    </a:srgbClr>
                  </a:outerShdw>
                </a:effectLst>
                <a:latin typeface="MV Boli" pitchFamily="2" charset="0"/>
                <a:cs typeface="MV Boli" pitchFamily="2" charset="0"/>
              </a:rPr>
              <a:t>KCAS 4.1 Social Studies Standards</a:t>
            </a:r>
            <a:endParaRPr lang="en-US" b="1" dirty="0">
              <a:solidFill>
                <a:srgbClr val="0070C0"/>
              </a:solidFill>
              <a:effectLst>
                <a:outerShdw blurRad="38100" dist="38100" dir="2700000" algn="tl">
                  <a:srgbClr val="000000">
                    <a:alpha val="43137"/>
                  </a:srgbClr>
                </a:outerShdw>
              </a:effectLst>
              <a:latin typeface="MV Boli" pitchFamily="2" charset="0"/>
              <a:cs typeface="MV Boli" pitchFamily="2" charset="0"/>
            </a:endParaRPr>
          </a:p>
        </p:txBody>
      </p:sp>
      <p:grpSp>
        <p:nvGrpSpPr>
          <p:cNvPr id="33" name="Group 32"/>
          <p:cNvGrpSpPr/>
          <p:nvPr/>
        </p:nvGrpSpPr>
        <p:grpSpPr>
          <a:xfrm>
            <a:off x="457200" y="5105400"/>
            <a:ext cx="1371600" cy="1600438"/>
            <a:chOff x="457200" y="5105400"/>
            <a:chExt cx="1371600" cy="1600438"/>
          </a:xfrm>
        </p:grpSpPr>
        <p:sp>
          <p:nvSpPr>
            <p:cNvPr id="26" name="TextBox 25"/>
            <p:cNvSpPr txBox="1"/>
            <p:nvPr/>
          </p:nvSpPr>
          <p:spPr>
            <a:xfrm>
              <a:off x="457200" y="5105400"/>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SOME </a:t>
              </a:r>
            </a:p>
            <a:p>
              <a:pPr algn="ctr"/>
              <a:r>
                <a:rPr lang="en-US" sz="1100" b="1" i="1" dirty="0" smtClean="0">
                  <a:latin typeface="Comic Sans MS" pitchFamily="66" charset="0"/>
                </a:rPr>
                <a:t>SOCIETY</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82950" name="Picture 1" descr="MC900215322[1]"/>
            <p:cNvPicPr>
              <a:picLocks noChangeAspect="1" noChangeArrowheads="1"/>
            </p:cNvPicPr>
            <p:nvPr/>
          </p:nvPicPr>
          <p:blipFill>
            <a:blip r:embed="rId3" cstate="print"/>
            <a:srcRect/>
            <a:stretch>
              <a:fillRect/>
            </a:stretch>
          </p:blipFill>
          <p:spPr bwMode="auto">
            <a:xfrm>
              <a:off x="762000" y="5562600"/>
              <a:ext cx="838200" cy="971550"/>
            </a:xfrm>
            <a:prstGeom prst="rect">
              <a:avLst/>
            </a:prstGeom>
            <a:noFill/>
          </p:spPr>
        </p:pic>
      </p:grpSp>
      <p:grpSp>
        <p:nvGrpSpPr>
          <p:cNvPr id="34" name="Group 33"/>
          <p:cNvGrpSpPr/>
          <p:nvPr/>
        </p:nvGrpSpPr>
        <p:grpSpPr>
          <a:xfrm>
            <a:off x="1828800" y="5105400"/>
            <a:ext cx="1371600" cy="1600438"/>
            <a:chOff x="1828800" y="5105400"/>
            <a:chExt cx="1371600" cy="1600438"/>
          </a:xfrm>
        </p:grpSpPr>
        <p:sp>
          <p:nvSpPr>
            <p:cNvPr id="29" name="TextBox 28"/>
            <p:cNvSpPr txBox="1"/>
            <p:nvPr/>
          </p:nvSpPr>
          <p:spPr>
            <a:xfrm>
              <a:off x="1828800" y="5105400"/>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PEOPLE</a:t>
              </a:r>
            </a:p>
            <a:p>
              <a:pPr algn="ctr"/>
              <a:r>
                <a:rPr lang="en-US" sz="1100" b="1" i="1" dirty="0" smtClean="0">
                  <a:latin typeface="Comic Sans MS" pitchFamily="66" charset="0"/>
                </a:rPr>
                <a:t>POLITICS</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82949" name="Picture 2" descr="MC900197636[1]"/>
            <p:cNvPicPr>
              <a:picLocks noChangeAspect="1" noChangeArrowheads="1"/>
            </p:cNvPicPr>
            <p:nvPr/>
          </p:nvPicPr>
          <p:blipFill>
            <a:blip r:embed="rId4" cstate="print"/>
            <a:srcRect/>
            <a:stretch>
              <a:fillRect/>
            </a:stretch>
          </p:blipFill>
          <p:spPr bwMode="auto">
            <a:xfrm>
              <a:off x="2057400" y="5562600"/>
              <a:ext cx="971550" cy="952500"/>
            </a:xfrm>
            <a:prstGeom prst="rect">
              <a:avLst/>
            </a:prstGeom>
            <a:noFill/>
          </p:spPr>
        </p:pic>
      </p:grpSp>
      <p:grpSp>
        <p:nvGrpSpPr>
          <p:cNvPr id="35" name="Group 34"/>
          <p:cNvGrpSpPr/>
          <p:nvPr/>
        </p:nvGrpSpPr>
        <p:grpSpPr>
          <a:xfrm>
            <a:off x="3200400" y="5105162"/>
            <a:ext cx="1371600" cy="1600438"/>
            <a:chOff x="3200400" y="5105162"/>
            <a:chExt cx="1371600" cy="1600438"/>
          </a:xfrm>
        </p:grpSpPr>
        <p:sp>
          <p:nvSpPr>
            <p:cNvPr id="30" name="TextBox 29"/>
            <p:cNvSpPr txBox="1"/>
            <p:nvPr/>
          </p:nvSpPr>
          <p:spPr>
            <a:xfrm>
              <a:off x="3200400" y="5105162"/>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EAT</a:t>
              </a:r>
            </a:p>
            <a:p>
              <a:pPr algn="ctr"/>
              <a:r>
                <a:rPr lang="en-US" sz="1100" b="1" i="1" dirty="0" smtClean="0">
                  <a:latin typeface="Comic Sans MS" pitchFamily="66" charset="0"/>
                </a:rPr>
                <a:t>ECONOMICS</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82948" name="Picture 3" descr="MC900157689[1]"/>
            <p:cNvPicPr>
              <a:picLocks noChangeAspect="1" noChangeArrowheads="1"/>
            </p:cNvPicPr>
            <p:nvPr/>
          </p:nvPicPr>
          <p:blipFill>
            <a:blip r:embed="rId5" cstate="print"/>
            <a:srcRect/>
            <a:stretch>
              <a:fillRect/>
            </a:stretch>
          </p:blipFill>
          <p:spPr bwMode="auto">
            <a:xfrm>
              <a:off x="3429000" y="5562600"/>
              <a:ext cx="904875" cy="895350"/>
            </a:xfrm>
            <a:prstGeom prst="rect">
              <a:avLst/>
            </a:prstGeom>
            <a:noFill/>
          </p:spPr>
        </p:pic>
      </p:grpSp>
      <p:grpSp>
        <p:nvGrpSpPr>
          <p:cNvPr id="36" name="Group 35"/>
          <p:cNvGrpSpPr/>
          <p:nvPr/>
        </p:nvGrpSpPr>
        <p:grpSpPr>
          <a:xfrm>
            <a:off x="4572000" y="5105162"/>
            <a:ext cx="1371600" cy="1600438"/>
            <a:chOff x="4572000" y="5105162"/>
            <a:chExt cx="1371600" cy="1600438"/>
          </a:xfrm>
        </p:grpSpPr>
        <p:sp>
          <p:nvSpPr>
            <p:cNvPr id="31" name="TextBox 30"/>
            <p:cNvSpPr txBox="1"/>
            <p:nvPr/>
          </p:nvSpPr>
          <p:spPr>
            <a:xfrm>
              <a:off x="4572000" y="5105162"/>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REALLY</a:t>
              </a:r>
            </a:p>
            <a:p>
              <a:pPr algn="ctr"/>
              <a:r>
                <a:rPr lang="en-US" sz="1100" b="1" i="1" dirty="0" smtClean="0">
                  <a:latin typeface="Comic Sans MS" pitchFamily="66" charset="0"/>
                </a:rPr>
                <a:t>RELIGION</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24" name="Picture 4" descr="j0300912"/>
            <p:cNvPicPr>
              <a:picLocks noChangeAspect="1" noChangeArrowheads="1"/>
            </p:cNvPicPr>
            <p:nvPr/>
          </p:nvPicPr>
          <p:blipFill>
            <a:blip r:embed="rId6" cstate="print"/>
            <a:srcRect/>
            <a:stretch>
              <a:fillRect/>
            </a:stretch>
          </p:blipFill>
          <p:spPr bwMode="auto">
            <a:xfrm>
              <a:off x="4724400" y="5486400"/>
              <a:ext cx="1057275" cy="1009650"/>
            </a:xfrm>
            <a:prstGeom prst="rect">
              <a:avLst/>
            </a:prstGeom>
            <a:noFill/>
          </p:spPr>
        </p:pic>
      </p:grpSp>
      <p:grpSp>
        <p:nvGrpSpPr>
          <p:cNvPr id="37" name="Group 36"/>
          <p:cNvGrpSpPr/>
          <p:nvPr/>
        </p:nvGrpSpPr>
        <p:grpSpPr>
          <a:xfrm>
            <a:off x="5943600" y="5105162"/>
            <a:ext cx="1371600" cy="1600438"/>
            <a:chOff x="5943600" y="5105162"/>
            <a:chExt cx="1371600" cy="1600438"/>
          </a:xfrm>
        </p:grpSpPr>
        <p:sp>
          <p:nvSpPr>
            <p:cNvPr id="28" name="TextBox 27"/>
            <p:cNvSpPr txBox="1"/>
            <p:nvPr/>
          </p:nvSpPr>
          <p:spPr>
            <a:xfrm>
              <a:off x="5943600" y="5105162"/>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GOOEY</a:t>
              </a:r>
            </a:p>
            <a:p>
              <a:pPr algn="ctr"/>
              <a:r>
                <a:rPr lang="en-US" sz="1100" b="1" i="1" dirty="0" smtClean="0">
                  <a:latin typeface="Comic Sans MS" pitchFamily="66" charset="0"/>
                </a:rPr>
                <a:t>GEOGRAPHY</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82946" name="Picture 5" descr="MC900057644[1]"/>
            <p:cNvPicPr>
              <a:picLocks noChangeAspect="1" noChangeArrowheads="1"/>
            </p:cNvPicPr>
            <p:nvPr/>
          </p:nvPicPr>
          <p:blipFill>
            <a:blip r:embed="rId7" cstate="print"/>
            <a:srcRect/>
            <a:stretch>
              <a:fillRect/>
            </a:stretch>
          </p:blipFill>
          <p:spPr bwMode="auto">
            <a:xfrm>
              <a:off x="6096000" y="5638800"/>
              <a:ext cx="1047750" cy="866775"/>
            </a:xfrm>
            <a:prstGeom prst="rect">
              <a:avLst/>
            </a:prstGeom>
            <a:noFill/>
          </p:spPr>
        </p:pic>
      </p:grpSp>
      <p:grpSp>
        <p:nvGrpSpPr>
          <p:cNvPr id="38" name="Group 37"/>
          <p:cNvGrpSpPr/>
          <p:nvPr/>
        </p:nvGrpSpPr>
        <p:grpSpPr>
          <a:xfrm>
            <a:off x="7315200" y="5105400"/>
            <a:ext cx="1371600" cy="1600438"/>
            <a:chOff x="7315200" y="5105162"/>
            <a:chExt cx="1371600" cy="1600438"/>
          </a:xfrm>
        </p:grpSpPr>
        <p:sp>
          <p:nvSpPr>
            <p:cNvPr id="32" name="TextBox 31"/>
            <p:cNvSpPr txBox="1"/>
            <p:nvPr/>
          </p:nvSpPr>
          <p:spPr>
            <a:xfrm>
              <a:off x="7315200" y="5105162"/>
              <a:ext cx="1371600" cy="1600438"/>
            </a:xfrm>
            <a:prstGeom prst="rect">
              <a:avLst/>
            </a:prstGeom>
            <a:solidFill>
              <a:srgbClr val="FFFF00"/>
            </a:solidFill>
            <a:ln>
              <a:solidFill>
                <a:schemeClr val="tx1"/>
              </a:solidFill>
            </a:ln>
          </p:spPr>
          <p:txBody>
            <a:bodyPr wrap="square" rtlCol="0">
              <a:spAutoFit/>
            </a:bodyPr>
            <a:lstStyle/>
            <a:p>
              <a:pPr algn="ctr"/>
              <a:r>
                <a:rPr lang="en-US" sz="1100" b="1" i="1" dirty="0" smtClean="0">
                  <a:latin typeface="Comic Sans MS" pitchFamily="66" charset="0"/>
                </a:rPr>
                <a:t>CHOCOLATE</a:t>
              </a:r>
            </a:p>
            <a:p>
              <a:pPr algn="ctr"/>
              <a:r>
                <a:rPr lang="en-US" sz="1100" b="1" i="1" dirty="0" smtClean="0">
                  <a:latin typeface="Comic Sans MS" pitchFamily="66" charset="0"/>
                </a:rPr>
                <a:t>CULTURE</a:t>
              </a:r>
            </a:p>
            <a:p>
              <a:pPr algn="ctr"/>
              <a:endParaRPr lang="en-US" sz="1100" b="1" i="1" dirty="0" smtClean="0">
                <a:latin typeface="Comic Sans MS" pitchFamily="66" charset="0"/>
              </a:endParaRPr>
            </a:p>
            <a:p>
              <a:pPr algn="ctr"/>
              <a:endParaRPr lang="en-US" sz="1100" b="1" i="1" dirty="0" smtClean="0">
                <a:latin typeface="Comic Sans MS" pitchFamily="66" charset="0"/>
              </a:endParaRPr>
            </a:p>
            <a:p>
              <a:pPr algn="ctr"/>
              <a:endParaRPr lang="en-US" b="1" i="1" dirty="0" smtClean="0">
                <a:latin typeface="Comic Sans MS" pitchFamily="66" charset="0"/>
              </a:endParaRPr>
            </a:p>
            <a:p>
              <a:pPr algn="ctr"/>
              <a:endParaRPr lang="en-US" b="1" i="1" dirty="0" smtClean="0">
                <a:latin typeface="Comic Sans MS" pitchFamily="66" charset="0"/>
              </a:endParaRPr>
            </a:p>
            <a:p>
              <a:pPr algn="ctr"/>
              <a:endParaRPr lang="en-US" b="1" i="1" dirty="0">
                <a:latin typeface="Comic Sans MS" pitchFamily="66" charset="0"/>
              </a:endParaRPr>
            </a:p>
          </p:txBody>
        </p:sp>
        <p:pic>
          <p:nvPicPr>
            <p:cNvPr id="82945" name="Picture 6" descr="MC900332810[1]"/>
            <p:cNvPicPr>
              <a:picLocks noChangeAspect="1" noChangeArrowheads="1"/>
            </p:cNvPicPr>
            <p:nvPr/>
          </p:nvPicPr>
          <p:blipFill>
            <a:blip r:embed="rId8" cstate="print"/>
            <a:srcRect/>
            <a:stretch>
              <a:fillRect/>
            </a:stretch>
          </p:blipFill>
          <p:spPr bwMode="auto">
            <a:xfrm>
              <a:off x="7467600" y="5562600"/>
              <a:ext cx="1066800" cy="91440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style.rotation</p:attrName>
                                        </p:attrNameLst>
                                      </p:cBhvr>
                                      <p:tavLst>
                                        <p:tav tm="0">
                                          <p:val>
                                            <p:fltVal val="720"/>
                                          </p:val>
                                        </p:tav>
                                        <p:tav tm="100000">
                                          <p:val>
                                            <p:fltVal val="0"/>
                                          </p:val>
                                        </p:tav>
                                      </p:tavLst>
                                    </p:anim>
                                    <p:anim calcmode="lin" valueType="num">
                                      <p:cBhvr>
                                        <p:cTn id="9" dur="500" fill="hold"/>
                                        <p:tgtEl>
                                          <p:spTgt spid="33"/>
                                        </p:tgtEl>
                                        <p:attrNameLst>
                                          <p:attrName>ppt_h</p:attrName>
                                        </p:attrNameLst>
                                      </p:cBhvr>
                                      <p:tavLst>
                                        <p:tav tm="0">
                                          <p:val>
                                            <p:fltVal val="0"/>
                                          </p:val>
                                        </p:tav>
                                        <p:tav tm="100000">
                                          <p:val>
                                            <p:strVal val="#ppt_h"/>
                                          </p:val>
                                        </p:tav>
                                      </p:tavLst>
                                    </p:anim>
                                    <p:anim calcmode="lin" valueType="num">
                                      <p:cBhvr>
                                        <p:cTn id="10" dur="500" fill="hold"/>
                                        <p:tgtEl>
                                          <p:spTgt spid="3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anim calcmode="lin" valueType="num">
                                      <p:cBhvr>
                                        <p:cTn id="16" dur="500" fill="hold"/>
                                        <p:tgtEl>
                                          <p:spTgt spid="34"/>
                                        </p:tgtEl>
                                        <p:attrNameLst>
                                          <p:attrName>style.rotation</p:attrName>
                                        </p:attrNameLst>
                                      </p:cBhvr>
                                      <p:tavLst>
                                        <p:tav tm="0">
                                          <p:val>
                                            <p:fltVal val="720"/>
                                          </p:val>
                                        </p:tav>
                                        <p:tav tm="100000">
                                          <p:val>
                                            <p:fltVal val="0"/>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 calcmode="lin" valueType="num">
                                      <p:cBhvr>
                                        <p:cTn id="18" dur="500" fill="hold"/>
                                        <p:tgtEl>
                                          <p:spTgt spid="34"/>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style.rotation</p:attrName>
                                        </p:attrNameLst>
                                      </p:cBhvr>
                                      <p:tavLst>
                                        <p:tav tm="0">
                                          <p:val>
                                            <p:fltVal val="720"/>
                                          </p:val>
                                        </p:tav>
                                        <p:tav tm="100000">
                                          <p:val>
                                            <p:fltVal val="0"/>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 calcmode="lin" valueType="num">
                                      <p:cBhvr>
                                        <p:cTn id="26" dur="500" fill="hold"/>
                                        <p:tgtEl>
                                          <p:spTgt spid="35"/>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style.rotation</p:attrName>
                                        </p:attrNameLst>
                                      </p:cBhvr>
                                      <p:tavLst>
                                        <p:tav tm="0">
                                          <p:val>
                                            <p:fltVal val="720"/>
                                          </p:val>
                                        </p:tav>
                                        <p:tav tm="100000">
                                          <p:val>
                                            <p:fltVal val="0"/>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 calcmode="lin" valueType="num">
                                      <p:cBhvr>
                                        <p:cTn id="34" dur="500" fill="hold"/>
                                        <p:tgtEl>
                                          <p:spTgt spid="36"/>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anim calcmode="lin" valueType="num">
                                      <p:cBhvr>
                                        <p:cTn id="40" dur="500" fill="hold"/>
                                        <p:tgtEl>
                                          <p:spTgt spid="37"/>
                                        </p:tgtEl>
                                        <p:attrNameLst>
                                          <p:attrName>style.rotation</p:attrName>
                                        </p:attrNameLst>
                                      </p:cBhvr>
                                      <p:tavLst>
                                        <p:tav tm="0">
                                          <p:val>
                                            <p:fltVal val="720"/>
                                          </p:val>
                                        </p:tav>
                                        <p:tav tm="100000">
                                          <p:val>
                                            <p:fltVal val="0"/>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 calcmode="lin" valueType="num">
                                      <p:cBhvr>
                                        <p:cTn id="42" dur="500" fill="hold"/>
                                        <p:tgtEl>
                                          <p:spTgt spid="37"/>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anim calcmode="lin" valueType="num">
                                      <p:cBhvr>
                                        <p:cTn id="48" dur="500" fill="hold"/>
                                        <p:tgtEl>
                                          <p:spTgt spid="38"/>
                                        </p:tgtEl>
                                        <p:attrNameLst>
                                          <p:attrName>style.rotation</p:attrName>
                                        </p:attrNameLst>
                                      </p:cBhvr>
                                      <p:tavLst>
                                        <p:tav tm="0">
                                          <p:val>
                                            <p:fltVal val="720"/>
                                          </p:val>
                                        </p:tav>
                                        <p:tav tm="100000">
                                          <p:val>
                                            <p:fltVal val="0"/>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 calcmode="lin" valueType="num">
                                      <p:cBhvr>
                                        <p:cTn id="50" dur="500" fill="hold"/>
                                        <p:tgtEl>
                                          <p:spTgt spid="3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algn="ctr"/>
            <a:r>
              <a:rPr lang="en-US" dirty="0" smtClean="0"/>
              <a:t>Social Studies is…</a:t>
            </a:r>
          </a:p>
        </p:txBody>
      </p:sp>
      <p:sp>
        <p:nvSpPr>
          <p:cNvPr id="3" name="Content Placeholder 2"/>
          <p:cNvSpPr>
            <a:spLocks noGrp="1"/>
          </p:cNvSpPr>
          <p:nvPr>
            <p:ph sz="quarter" idx="1"/>
          </p:nvPr>
        </p:nvSpPr>
        <p:spPr>
          <a:xfrm>
            <a:off x="225425" y="1752600"/>
            <a:ext cx="8613775" cy="5105400"/>
          </a:xfrm>
        </p:spPr>
        <p:txBody>
          <a:bodyPr>
            <a:normAutofit fontScale="77500" lnSpcReduction="20000"/>
          </a:bodyPr>
          <a:lstStyle/>
          <a:p>
            <a:pPr marL="320040" indent="-320040" fontAlgn="auto">
              <a:spcAft>
                <a:spcPts val="0"/>
              </a:spcAft>
              <a:buFont typeface="Wingdings"/>
              <a:buChar char=""/>
              <a:defRPr/>
            </a:pPr>
            <a:r>
              <a:rPr lang="en-US" sz="3900" i="1" dirty="0" smtClean="0"/>
              <a:t>“…the integrated study of the social sciences and humanities to promote civic competence. Within the school program, social studies provides coordinated, systematic study drawing upon such disciplines as anthropology, archaeology, economics, geography, history, law, philosophy, political science, psychology, religion, and sociology, as well as appropriate content from the humanities, mathematics, and natural sciences. The primary purpose of social studies is to help young people make informed and reasoned decisions for the public good as citizens of a culturally diverse, democratic society in an interdependent world.”</a:t>
            </a:r>
          </a:p>
          <a:p>
            <a:pPr marL="320040" indent="-320040" algn="r" fontAlgn="auto">
              <a:spcAft>
                <a:spcPts val="0"/>
              </a:spcAft>
              <a:buNone/>
              <a:defRPr/>
            </a:pPr>
            <a:r>
              <a:rPr lang="en-US" i="1" dirty="0" smtClean="0"/>
              <a:t>NCSS, 1994</a:t>
            </a:r>
            <a:endParaRPr lang="en-US"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990600"/>
          </a:xfrm>
        </p:spPr>
        <p:txBody>
          <a:bodyPr>
            <a:normAutofit/>
          </a:bodyPr>
          <a:lstStyle/>
          <a:p>
            <a:pPr algn="ctr"/>
            <a:r>
              <a:rPr lang="en-US" smtClean="0"/>
              <a:t>Thematic Strands of Social Studies</a:t>
            </a:r>
          </a:p>
        </p:txBody>
      </p:sp>
      <p:sp>
        <p:nvSpPr>
          <p:cNvPr id="3" name="Content Placeholder 2"/>
          <p:cNvSpPr>
            <a:spLocks noGrp="1"/>
          </p:cNvSpPr>
          <p:nvPr>
            <p:ph sz="quarter" idx="1"/>
          </p:nvPr>
        </p:nvSpPr>
        <p:spPr>
          <a:xfrm>
            <a:off x="612775" y="1600200"/>
            <a:ext cx="8153400" cy="4495800"/>
          </a:xfrm>
        </p:spPr>
        <p:txBody>
          <a:bodyPr>
            <a:normAutofit fontScale="92500" lnSpcReduction="20000"/>
          </a:bodyPr>
          <a:lstStyle/>
          <a:p>
            <a:pPr marL="320040" indent="-320040" fontAlgn="auto">
              <a:spcAft>
                <a:spcPts val="0"/>
              </a:spcAft>
              <a:buFont typeface="Wingdings"/>
              <a:buChar char=""/>
              <a:defRPr/>
            </a:pPr>
            <a:r>
              <a:rPr lang="en-US" sz="2800" dirty="0" smtClean="0">
                <a:solidFill>
                  <a:srgbClr val="663300"/>
                </a:solidFill>
                <a:hlinkClick r:id="rId2"/>
              </a:rPr>
              <a:t>General Thematic Model for Teaching Social Studies</a:t>
            </a:r>
            <a:endParaRPr lang="en-US" sz="2800" dirty="0" smtClean="0">
              <a:solidFill>
                <a:srgbClr val="663300"/>
              </a:solidFill>
            </a:endParaRPr>
          </a:p>
          <a:p>
            <a:pPr marL="320040" indent="-320040" fontAlgn="auto">
              <a:spcAft>
                <a:spcPts val="0"/>
              </a:spcAft>
              <a:buFont typeface="Wingdings"/>
              <a:buChar char=""/>
              <a:defRPr/>
            </a:pPr>
            <a:r>
              <a:rPr lang="en-US" sz="2800" dirty="0" smtClean="0"/>
              <a:t>The Ten Thematic Strands of Social Studies</a:t>
            </a:r>
          </a:p>
          <a:p>
            <a:pPr marL="640080" lvl="1" indent="-274320" fontAlgn="auto">
              <a:spcAft>
                <a:spcPts val="0"/>
              </a:spcAft>
              <a:buFont typeface="Wingdings 2"/>
              <a:buChar char=""/>
              <a:defRPr/>
            </a:pPr>
            <a:r>
              <a:rPr lang="en-US" sz="2500" dirty="0" smtClean="0"/>
              <a:t>Culture</a:t>
            </a:r>
          </a:p>
          <a:p>
            <a:pPr marL="640080" lvl="1" indent="-274320" fontAlgn="auto">
              <a:spcAft>
                <a:spcPts val="0"/>
              </a:spcAft>
              <a:buFont typeface="Wingdings 2"/>
              <a:buChar char=""/>
              <a:defRPr/>
            </a:pPr>
            <a:r>
              <a:rPr lang="en-US" sz="2500" dirty="0" smtClean="0"/>
              <a:t>Time, Continuity, and Change</a:t>
            </a:r>
          </a:p>
          <a:p>
            <a:pPr marL="640080" lvl="1" indent="-274320" fontAlgn="auto">
              <a:spcAft>
                <a:spcPts val="0"/>
              </a:spcAft>
              <a:buFont typeface="Wingdings 2"/>
              <a:buChar char=""/>
              <a:defRPr/>
            </a:pPr>
            <a:r>
              <a:rPr lang="en-US" sz="2500" dirty="0" smtClean="0"/>
              <a:t>People, Places, and Environments</a:t>
            </a:r>
          </a:p>
          <a:p>
            <a:pPr marL="640080" lvl="1" indent="-274320" fontAlgn="auto">
              <a:spcAft>
                <a:spcPts val="0"/>
              </a:spcAft>
              <a:buFont typeface="Wingdings 2"/>
              <a:buChar char=""/>
              <a:defRPr/>
            </a:pPr>
            <a:r>
              <a:rPr lang="en-US" sz="2500" dirty="0" smtClean="0"/>
              <a:t>Individual Development and Identity</a:t>
            </a:r>
          </a:p>
          <a:p>
            <a:pPr marL="640080" lvl="1" indent="-274320" fontAlgn="auto">
              <a:spcAft>
                <a:spcPts val="0"/>
              </a:spcAft>
              <a:buFont typeface="Wingdings 2"/>
              <a:buChar char=""/>
              <a:defRPr/>
            </a:pPr>
            <a:r>
              <a:rPr lang="en-US" sz="2500" dirty="0" smtClean="0"/>
              <a:t>Individuals, Groups, and Institutions</a:t>
            </a:r>
          </a:p>
          <a:p>
            <a:pPr marL="640080" lvl="1" indent="-274320" fontAlgn="auto">
              <a:spcAft>
                <a:spcPts val="0"/>
              </a:spcAft>
              <a:buFont typeface="Wingdings 2"/>
              <a:buChar char=""/>
              <a:defRPr/>
            </a:pPr>
            <a:r>
              <a:rPr lang="en-US" sz="2500" dirty="0" smtClean="0"/>
              <a:t>Power, Authority, and Governance</a:t>
            </a:r>
          </a:p>
          <a:p>
            <a:pPr marL="640080" lvl="1" indent="-274320" fontAlgn="auto">
              <a:spcAft>
                <a:spcPts val="0"/>
              </a:spcAft>
              <a:buFont typeface="Wingdings 2"/>
              <a:buChar char=""/>
              <a:defRPr/>
            </a:pPr>
            <a:r>
              <a:rPr lang="en-US" sz="2500" dirty="0" smtClean="0"/>
              <a:t>Production, Distribution, and Consumption</a:t>
            </a:r>
          </a:p>
          <a:p>
            <a:pPr marL="640080" lvl="1" indent="-274320" fontAlgn="auto">
              <a:spcAft>
                <a:spcPts val="0"/>
              </a:spcAft>
              <a:buFont typeface="Wingdings 2"/>
              <a:buChar char=""/>
              <a:defRPr/>
            </a:pPr>
            <a:r>
              <a:rPr lang="en-US" sz="2500" dirty="0" smtClean="0"/>
              <a:t>Science, Technology, and Society</a:t>
            </a:r>
          </a:p>
          <a:p>
            <a:pPr marL="640080" lvl="1" indent="-274320" fontAlgn="auto">
              <a:spcAft>
                <a:spcPts val="0"/>
              </a:spcAft>
              <a:buFont typeface="Wingdings 2"/>
              <a:buChar char=""/>
              <a:defRPr/>
            </a:pPr>
            <a:r>
              <a:rPr lang="en-US" sz="2500" dirty="0" smtClean="0"/>
              <a:t>Global Connections</a:t>
            </a:r>
          </a:p>
          <a:p>
            <a:pPr marL="640080" lvl="1" indent="-274320" fontAlgn="auto">
              <a:spcAft>
                <a:spcPts val="0"/>
              </a:spcAft>
              <a:buFont typeface="Wingdings 2"/>
              <a:buChar char=""/>
              <a:defRPr/>
            </a:pPr>
            <a:r>
              <a:rPr lang="en-US" sz="2500" dirty="0" smtClean="0"/>
              <a:t>Civic Ideals and Practices</a:t>
            </a:r>
            <a:endParaRPr lang="en-US" sz="2500" dirty="0"/>
          </a:p>
        </p:txBody>
      </p:sp>
      <p:pic>
        <p:nvPicPr>
          <p:cNvPr id="7170" name="Picture 2" descr="C:\Program Files\Microsoft Office\MEDIA\CAGCAT10\j0335112.wmf"/>
          <p:cNvPicPr>
            <a:picLocks noChangeAspect="1" noChangeArrowheads="1"/>
          </p:cNvPicPr>
          <p:nvPr/>
        </p:nvPicPr>
        <p:blipFill>
          <a:blip r:embed="rId3" cstate="print"/>
          <a:srcRect/>
          <a:stretch>
            <a:fillRect/>
          </a:stretch>
        </p:blipFill>
        <p:spPr bwMode="auto">
          <a:xfrm>
            <a:off x="7086600" y="4876800"/>
            <a:ext cx="1580998" cy="1580998"/>
          </a:xfrm>
          <a:prstGeom prst="rect">
            <a:avLst/>
          </a:prstGeom>
          <a:noFill/>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1_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2_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34841</TotalTime>
  <Words>1385</Words>
  <Application>Microsoft Office PowerPoint</Application>
  <PresentationFormat>On-screen Show (4:3)</PresentationFormat>
  <Paragraphs>217</Paragraphs>
  <Slides>30</Slides>
  <Notes>5</Notes>
  <HiddenSlides>0</HiddenSlides>
  <MMClips>0</MMClips>
  <ScaleCrop>false</ScaleCrop>
  <HeadingPairs>
    <vt:vector size="4" baseType="variant">
      <vt:variant>
        <vt:lpstr>Theme</vt:lpstr>
      </vt:variant>
      <vt:variant>
        <vt:i4>4</vt:i4>
      </vt:variant>
      <vt:variant>
        <vt:lpstr>Slide Titles</vt:lpstr>
      </vt:variant>
      <vt:variant>
        <vt:i4>30</vt:i4>
      </vt:variant>
    </vt:vector>
  </HeadingPairs>
  <TitlesOfParts>
    <vt:vector size="34" baseType="lpstr">
      <vt:lpstr>Office Theme</vt:lpstr>
      <vt:lpstr>Median</vt:lpstr>
      <vt:lpstr>1_Median</vt:lpstr>
      <vt:lpstr>2_Median</vt:lpstr>
      <vt:lpstr>Grade 7:  Standards, Instruction, and Assessment  Grading Period Two</vt:lpstr>
      <vt:lpstr>Learning Targets</vt:lpstr>
      <vt:lpstr>Overview of the Session</vt:lpstr>
      <vt:lpstr>Curriculum and Standards</vt:lpstr>
      <vt:lpstr>KCAS 4.1 Social Studies Standards</vt:lpstr>
      <vt:lpstr>Kentucky Department of Education</vt:lpstr>
      <vt:lpstr>KCAS 4.1 Social Studies Standards</vt:lpstr>
      <vt:lpstr>Social Studies is…</vt:lpstr>
      <vt:lpstr>Thematic Strands of Social Studies</vt:lpstr>
      <vt:lpstr>Understanding by Design (UbD)</vt:lpstr>
      <vt:lpstr>Curriculum Maps were…</vt:lpstr>
      <vt:lpstr>Curriculum Audit Quotes</vt:lpstr>
      <vt:lpstr>Revised Grade 7 Curriculum Map</vt:lpstr>
      <vt:lpstr>Revised Grade 7 Curriculum Map</vt:lpstr>
      <vt:lpstr>Revised Grade 7 Curriculum Map</vt:lpstr>
      <vt:lpstr>Revised Grade 7 Curriculum Map</vt:lpstr>
      <vt:lpstr>Alignment between KCAS 4.1 and Learning Targets</vt:lpstr>
      <vt:lpstr>Alignment between Learning Targets &amp; SSPA Q’s</vt:lpstr>
      <vt:lpstr>Update on District SSPA’s</vt:lpstr>
      <vt:lpstr>Alignment between Learning Targets and Instruction</vt:lpstr>
      <vt:lpstr>Grade 7 Social Studies Instruction</vt:lpstr>
      <vt:lpstr>Revised Grade 7 Curriculum Map</vt:lpstr>
      <vt:lpstr>Slide 23</vt:lpstr>
      <vt:lpstr>Revised Grade 7 Curriculum Map</vt:lpstr>
      <vt:lpstr>Slide 25</vt:lpstr>
      <vt:lpstr>Slide 26</vt:lpstr>
      <vt:lpstr>Slide 27</vt:lpstr>
      <vt:lpstr>As it entered the Age of Exploration, Europe had the benefit of the  ultimate factors of geography and the proximate factors of civilization’s development.</vt:lpstr>
      <vt:lpstr>Slide 29</vt:lpstr>
      <vt:lpstr>Revised Grade 7 Curriculum Map</vt:lpstr>
    </vt:vector>
  </TitlesOfParts>
  <Company>JCPS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Standards, Instruction, and Assessment Grading Period One</dc:title>
  <dc:creator>jcps</dc:creator>
  <cp:lastModifiedBy>jcps</cp:lastModifiedBy>
  <cp:revision>532</cp:revision>
  <dcterms:created xsi:type="dcterms:W3CDTF">2012-05-18T14:01:00Z</dcterms:created>
  <dcterms:modified xsi:type="dcterms:W3CDTF">2012-06-25T14:23:53Z</dcterms:modified>
</cp:coreProperties>
</file>